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8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7" r:id="rId22"/>
    <p:sldId id="288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3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93946" y="410921"/>
            <a:ext cx="1356106" cy="5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18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1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0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42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393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3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5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8B7B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08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4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8B7B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0491" y="1484209"/>
            <a:ext cx="1957705" cy="422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8464" y="1406610"/>
            <a:ext cx="3086100" cy="3824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8B7B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705600"/>
          </a:xfrm>
          <a:custGeom>
            <a:avLst/>
            <a:gdLst/>
            <a:ahLst/>
            <a:cxnLst/>
            <a:rect l="l" t="t" r="r" b="b"/>
            <a:pathLst>
              <a:path w="9144000" h="6705600">
                <a:moveTo>
                  <a:pt x="0" y="6705600"/>
                </a:moveTo>
                <a:lnTo>
                  <a:pt x="9144000" y="6705600"/>
                </a:lnTo>
                <a:lnTo>
                  <a:pt x="9144000" y="0"/>
                </a:lnTo>
                <a:lnTo>
                  <a:pt x="0" y="0"/>
                </a:lnTo>
                <a:lnTo>
                  <a:pt x="0" y="67056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7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7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3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8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705600"/>
          </a:xfrm>
          <a:custGeom>
            <a:avLst/>
            <a:gdLst/>
            <a:ahLst/>
            <a:cxnLst/>
            <a:rect l="l" t="t" r="r" b="b"/>
            <a:pathLst>
              <a:path w="9144000" h="6705600">
                <a:moveTo>
                  <a:pt x="0" y="6705600"/>
                </a:moveTo>
                <a:lnTo>
                  <a:pt x="9144000" y="6705600"/>
                </a:lnTo>
                <a:lnTo>
                  <a:pt x="9144000" y="0"/>
                </a:lnTo>
                <a:lnTo>
                  <a:pt x="0" y="0"/>
                </a:lnTo>
                <a:lnTo>
                  <a:pt x="0" y="670560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152400" y="0"/>
                </a:lnTo>
                <a:lnTo>
                  <a:pt x="0" y="0"/>
                </a:lnTo>
                <a:lnTo>
                  <a:pt x="0" y="1392936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1392936"/>
                </a:lnTo>
                <a:lnTo>
                  <a:pt x="8991600" y="1392936"/>
                </a:lnTo>
                <a:lnTo>
                  <a:pt x="8991600" y="6858000"/>
                </a:lnTo>
                <a:lnTo>
                  <a:pt x="9144000" y="6858000"/>
                </a:lnTo>
                <a:lnTo>
                  <a:pt x="9144000" y="139293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9352" y="6388608"/>
            <a:ext cx="8833485" cy="307975"/>
          </a:xfrm>
          <a:custGeom>
            <a:avLst/>
            <a:gdLst/>
            <a:ahLst/>
            <a:cxnLst/>
            <a:rect l="l" t="t" r="r" b="b"/>
            <a:pathLst>
              <a:path w="8833485" h="307975">
                <a:moveTo>
                  <a:pt x="8833104" y="0"/>
                </a:moveTo>
                <a:lnTo>
                  <a:pt x="0" y="0"/>
                </a:lnTo>
                <a:lnTo>
                  <a:pt x="0" y="307847"/>
                </a:lnTo>
                <a:lnTo>
                  <a:pt x="8833104" y="307847"/>
                </a:lnTo>
                <a:lnTo>
                  <a:pt x="8833104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3923" y="156971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08B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3923" y="1278636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08B7B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267200" y="95707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84"/>
                </a:lnTo>
                <a:lnTo>
                  <a:pt x="594042" y="208483"/>
                </a:lnTo>
                <a:lnTo>
                  <a:pt x="575564" y="164757"/>
                </a:lnTo>
                <a:lnTo>
                  <a:pt x="550760" y="124815"/>
                </a:lnTo>
                <a:lnTo>
                  <a:pt x="520293" y="89306"/>
                </a:lnTo>
                <a:lnTo>
                  <a:pt x="484771" y="58826"/>
                </a:lnTo>
                <a:lnTo>
                  <a:pt x="444842" y="34036"/>
                </a:lnTo>
                <a:lnTo>
                  <a:pt x="401116" y="15544"/>
                </a:lnTo>
                <a:lnTo>
                  <a:pt x="354215" y="4000"/>
                </a:lnTo>
                <a:lnTo>
                  <a:pt x="304800" y="0"/>
                </a:lnTo>
                <a:lnTo>
                  <a:pt x="255371" y="4000"/>
                </a:lnTo>
                <a:lnTo>
                  <a:pt x="208470" y="15557"/>
                </a:lnTo>
                <a:lnTo>
                  <a:pt x="164744" y="34036"/>
                </a:lnTo>
                <a:lnTo>
                  <a:pt x="124815" y="58839"/>
                </a:lnTo>
                <a:lnTo>
                  <a:pt x="89293" y="89306"/>
                </a:lnTo>
                <a:lnTo>
                  <a:pt x="58826" y="124828"/>
                </a:lnTo>
                <a:lnTo>
                  <a:pt x="34023" y="164757"/>
                </a:lnTo>
                <a:lnTo>
                  <a:pt x="15544" y="208483"/>
                </a:lnTo>
                <a:lnTo>
                  <a:pt x="3987" y="255384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97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16" y="594055"/>
                </a:lnTo>
                <a:lnTo>
                  <a:pt x="444842" y="575576"/>
                </a:lnTo>
                <a:lnTo>
                  <a:pt x="484784" y="550773"/>
                </a:lnTo>
                <a:lnTo>
                  <a:pt x="520293" y="520306"/>
                </a:lnTo>
                <a:lnTo>
                  <a:pt x="550773" y="484784"/>
                </a:lnTo>
                <a:lnTo>
                  <a:pt x="575564" y="444855"/>
                </a:lnTo>
                <a:lnTo>
                  <a:pt x="594055" y="401116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337303" y="1028446"/>
            <a:ext cx="472440" cy="471170"/>
          </a:xfrm>
          <a:custGeom>
            <a:avLst/>
            <a:gdLst/>
            <a:ahLst/>
            <a:cxnLst/>
            <a:rect l="l" t="t" r="r" b="b"/>
            <a:pathLst>
              <a:path w="472439" h="471169">
                <a:moveTo>
                  <a:pt x="258953" y="0"/>
                </a:moveTo>
                <a:lnTo>
                  <a:pt x="234950" y="0"/>
                </a:lnTo>
                <a:lnTo>
                  <a:pt x="210693" y="1270"/>
                </a:lnTo>
                <a:lnTo>
                  <a:pt x="164719" y="10160"/>
                </a:lnTo>
                <a:lnTo>
                  <a:pt x="122555" y="29210"/>
                </a:lnTo>
                <a:lnTo>
                  <a:pt x="85090" y="54610"/>
                </a:lnTo>
                <a:lnTo>
                  <a:pt x="53212" y="86360"/>
                </a:lnTo>
                <a:lnTo>
                  <a:pt x="27940" y="124460"/>
                </a:lnTo>
                <a:lnTo>
                  <a:pt x="10287" y="166370"/>
                </a:lnTo>
                <a:lnTo>
                  <a:pt x="1016" y="213360"/>
                </a:lnTo>
                <a:lnTo>
                  <a:pt x="0" y="236220"/>
                </a:lnTo>
                <a:lnTo>
                  <a:pt x="1397" y="261620"/>
                </a:lnTo>
                <a:lnTo>
                  <a:pt x="11049" y="307340"/>
                </a:lnTo>
                <a:lnTo>
                  <a:pt x="29210" y="349250"/>
                </a:lnTo>
                <a:lnTo>
                  <a:pt x="54737" y="387350"/>
                </a:lnTo>
                <a:lnTo>
                  <a:pt x="86995" y="419100"/>
                </a:lnTo>
                <a:lnTo>
                  <a:pt x="124713" y="444500"/>
                </a:lnTo>
                <a:lnTo>
                  <a:pt x="167259" y="461010"/>
                </a:lnTo>
                <a:lnTo>
                  <a:pt x="213487" y="471170"/>
                </a:lnTo>
                <a:lnTo>
                  <a:pt x="237490" y="471170"/>
                </a:lnTo>
                <a:lnTo>
                  <a:pt x="261747" y="469900"/>
                </a:lnTo>
                <a:lnTo>
                  <a:pt x="284988" y="467360"/>
                </a:lnTo>
                <a:lnTo>
                  <a:pt x="307721" y="461010"/>
                </a:lnTo>
                <a:lnTo>
                  <a:pt x="323233" y="454660"/>
                </a:lnTo>
                <a:lnTo>
                  <a:pt x="236600" y="454660"/>
                </a:lnTo>
                <a:lnTo>
                  <a:pt x="214249" y="453390"/>
                </a:lnTo>
                <a:lnTo>
                  <a:pt x="171576" y="444500"/>
                </a:lnTo>
                <a:lnTo>
                  <a:pt x="132207" y="427990"/>
                </a:lnTo>
                <a:lnTo>
                  <a:pt x="97282" y="405130"/>
                </a:lnTo>
                <a:lnTo>
                  <a:pt x="67563" y="375920"/>
                </a:lnTo>
                <a:lnTo>
                  <a:pt x="43942" y="340360"/>
                </a:lnTo>
                <a:lnTo>
                  <a:pt x="27178" y="300990"/>
                </a:lnTo>
                <a:lnTo>
                  <a:pt x="18415" y="257810"/>
                </a:lnTo>
                <a:lnTo>
                  <a:pt x="17272" y="236220"/>
                </a:lnTo>
                <a:lnTo>
                  <a:pt x="18287" y="213360"/>
                </a:lnTo>
                <a:lnTo>
                  <a:pt x="26924" y="171450"/>
                </a:lnTo>
                <a:lnTo>
                  <a:pt x="43561" y="132080"/>
                </a:lnTo>
                <a:lnTo>
                  <a:pt x="67056" y="96520"/>
                </a:lnTo>
                <a:lnTo>
                  <a:pt x="96647" y="67310"/>
                </a:lnTo>
                <a:lnTo>
                  <a:pt x="131572" y="43180"/>
                </a:lnTo>
                <a:lnTo>
                  <a:pt x="170687" y="26670"/>
                </a:lnTo>
                <a:lnTo>
                  <a:pt x="213360" y="17780"/>
                </a:lnTo>
                <a:lnTo>
                  <a:pt x="235838" y="16510"/>
                </a:lnTo>
                <a:lnTo>
                  <a:pt x="323490" y="16510"/>
                </a:lnTo>
                <a:lnTo>
                  <a:pt x="305181" y="10160"/>
                </a:lnTo>
                <a:lnTo>
                  <a:pt x="282575" y="3810"/>
                </a:lnTo>
                <a:lnTo>
                  <a:pt x="258953" y="0"/>
                </a:lnTo>
                <a:close/>
              </a:path>
              <a:path w="472439" h="471169">
                <a:moveTo>
                  <a:pt x="323490" y="16510"/>
                </a:moveTo>
                <a:lnTo>
                  <a:pt x="235838" y="16510"/>
                </a:lnTo>
                <a:lnTo>
                  <a:pt x="258191" y="17780"/>
                </a:lnTo>
                <a:lnTo>
                  <a:pt x="279908" y="21590"/>
                </a:lnTo>
                <a:lnTo>
                  <a:pt x="321183" y="34290"/>
                </a:lnTo>
                <a:lnTo>
                  <a:pt x="358267" y="53340"/>
                </a:lnTo>
                <a:lnTo>
                  <a:pt x="390779" y="80010"/>
                </a:lnTo>
                <a:lnTo>
                  <a:pt x="417575" y="113030"/>
                </a:lnTo>
                <a:lnTo>
                  <a:pt x="437896" y="149860"/>
                </a:lnTo>
                <a:lnTo>
                  <a:pt x="450596" y="190500"/>
                </a:lnTo>
                <a:lnTo>
                  <a:pt x="455168" y="234950"/>
                </a:lnTo>
                <a:lnTo>
                  <a:pt x="454151" y="257810"/>
                </a:lnTo>
                <a:lnTo>
                  <a:pt x="445516" y="299720"/>
                </a:lnTo>
                <a:lnTo>
                  <a:pt x="429006" y="339090"/>
                </a:lnTo>
                <a:lnTo>
                  <a:pt x="405384" y="374650"/>
                </a:lnTo>
                <a:lnTo>
                  <a:pt x="375793" y="403860"/>
                </a:lnTo>
                <a:lnTo>
                  <a:pt x="340995" y="427990"/>
                </a:lnTo>
                <a:lnTo>
                  <a:pt x="301751" y="444500"/>
                </a:lnTo>
                <a:lnTo>
                  <a:pt x="259080" y="453390"/>
                </a:lnTo>
                <a:lnTo>
                  <a:pt x="236600" y="454660"/>
                </a:lnTo>
                <a:lnTo>
                  <a:pt x="323233" y="454660"/>
                </a:lnTo>
                <a:lnTo>
                  <a:pt x="369316" y="430530"/>
                </a:lnTo>
                <a:lnTo>
                  <a:pt x="404241" y="401320"/>
                </a:lnTo>
                <a:lnTo>
                  <a:pt x="432688" y="367030"/>
                </a:lnTo>
                <a:lnTo>
                  <a:pt x="454406" y="326390"/>
                </a:lnTo>
                <a:lnTo>
                  <a:pt x="467868" y="281940"/>
                </a:lnTo>
                <a:lnTo>
                  <a:pt x="472440" y="234950"/>
                </a:lnTo>
                <a:lnTo>
                  <a:pt x="471043" y="209550"/>
                </a:lnTo>
                <a:lnTo>
                  <a:pt x="461391" y="163830"/>
                </a:lnTo>
                <a:lnTo>
                  <a:pt x="443357" y="121920"/>
                </a:lnTo>
                <a:lnTo>
                  <a:pt x="417703" y="83820"/>
                </a:lnTo>
                <a:lnTo>
                  <a:pt x="385572" y="52070"/>
                </a:lnTo>
                <a:lnTo>
                  <a:pt x="347725" y="26670"/>
                </a:lnTo>
                <a:lnTo>
                  <a:pt x="327151" y="17780"/>
                </a:lnTo>
                <a:lnTo>
                  <a:pt x="323490" y="16510"/>
                </a:lnTo>
                <a:close/>
              </a:path>
              <a:path w="472439" h="471169">
                <a:moveTo>
                  <a:pt x="236600" y="34290"/>
                </a:moveTo>
                <a:lnTo>
                  <a:pt x="216026" y="34290"/>
                </a:lnTo>
                <a:lnTo>
                  <a:pt x="195961" y="38100"/>
                </a:lnTo>
                <a:lnTo>
                  <a:pt x="158115" y="49530"/>
                </a:lnTo>
                <a:lnTo>
                  <a:pt x="123825" y="68580"/>
                </a:lnTo>
                <a:lnTo>
                  <a:pt x="93980" y="92710"/>
                </a:lnTo>
                <a:lnTo>
                  <a:pt x="69215" y="121920"/>
                </a:lnTo>
                <a:lnTo>
                  <a:pt x="50546" y="156210"/>
                </a:lnTo>
                <a:lnTo>
                  <a:pt x="38735" y="194310"/>
                </a:lnTo>
                <a:lnTo>
                  <a:pt x="34544" y="234950"/>
                </a:lnTo>
                <a:lnTo>
                  <a:pt x="35433" y="255270"/>
                </a:lnTo>
                <a:lnTo>
                  <a:pt x="43434" y="294640"/>
                </a:lnTo>
                <a:lnTo>
                  <a:pt x="58674" y="331470"/>
                </a:lnTo>
                <a:lnTo>
                  <a:pt x="80263" y="363220"/>
                </a:lnTo>
                <a:lnTo>
                  <a:pt x="107696" y="391160"/>
                </a:lnTo>
                <a:lnTo>
                  <a:pt x="139826" y="412750"/>
                </a:lnTo>
                <a:lnTo>
                  <a:pt x="175895" y="427990"/>
                </a:lnTo>
                <a:lnTo>
                  <a:pt x="215137" y="435610"/>
                </a:lnTo>
                <a:lnTo>
                  <a:pt x="235838" y="436880"/>
                </a:lnTo>
                <a:lnTo>
                  <a:pt x="256412" y="436880"/>
                </a:lnTo>
                <a:lnTo>
                  <a:pt x="276479" y="433070"/>
                </a:lnTo>
                <a:lnTo>
                  <a:pt x="295783" y="427990"/>
                </a:lnTo>
                <a:lnTo>
                  <a:pt x="314325" y="421640"/>
                </a:lnTo>
                <a:lnTo>
                  <a:pt x="316846" y="420370"/>
                </a:lnTo>
                <a:lnTo>
                  <a:pt x="234950" y="420370"/>
                </a:lnTo>
                <a:lnTo>
                  <a:pt x="215900" y="419100"/>
                </a:lnTo>
                <a:lnTo>
                  <a:pt x="163322" y="405130"/>
                </a:lnTo>
                <a:lnTo>
                  <a:pt x="117983" y="377190"/>
                </a:lnTo>
                <a:lnTo>
                  <a:pt x="82550" y="337820"/>
                </a:lnTo>
                <a:lnTo>
                  <a:pt x="59690" y="289560"/>
                </a:lnTo>
                <a:lnTo>
                  <a:pt x="51816" y="234950"/>
                </a:lnTo>
                <a:lnTo>
                  <a:pt x="52832" y="215900"/>
                </a:lnTo>
                <a:lnTo>
                  <a:pt x="66801" y="162560"/>
                </a:lnTo>
                <a:lnTo>
                  <a:pt x="94615" y="116840"/>
                </a:lnTo>
                <a:lnTo>
                  <a:pt x="134238" y="82550"/>
                </a:lnTo>
                <a:lnTo>
                  <a:pt x="182753" y="58420"/>
                </a:lnTo>
                <a:lnTo>
                  <a:pt x="237490" y="50800"/>
                </a:lnTo>
                <a:lnTo>
                  <a:pt x="317608" y="50800"/>
                </a:lnTo>
                <a:lnTo>
                  <a:pt x="315087" y="49530"/>
                </a:lnTo>
                <a:lnTo>
                  <a:pt x="296672" y="43180"/>
                </a:lnTo>
                <a:lnTo>
                  <a:pt x="277241" y="38100"/>
                </a:lnTo>
                <a:lnTo>
                  <a:pt x="257301" y="35560"/>
                </a:lnTo>
                <a:lnTo>
                  <a:pt x="236600" y="34290"/>
                </a:lnTo>
                <a:close/>
              </a:path>
              <a:path w="472439" h="471169">
                <a:moveTo>
                  <a:pt x="317608" y="50800"/>
                </a:moveTo>
                <a:lnTo>
                  <a:pt x="237490" y="50800"/>
                </a:lnTo>
                <a:lnTo>
                  <a:pt x="256540" y="52070"/>
                </a:lnTo>
                <a:lnTo>
                  <a:pt x="274574" y="54610"/>
                </a:lnTo>
                <a:lnTo>
                  <a:pt x="325247" y="73660"/>
                </a:lnTo>
                <a:lnTo>
                  <a:pt x="367538" y="105410"/>
                </a:lnTo>
                <a:lnTo>
                  <a:pt x="399034" y="148590"/>
                </a:lnTo>
                <a:lnTo>
                  <a:pt x="417195" y="199390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765" y="308610"/>
                </a:lnTo>
                <a:lnTo>
                  <a:pt x="377825" y="354330"/>
                </a:lnTo>
                <a:lnTo>
                  <a:pt x="338328" y="388620"/>
                </a:lnTo>
                <a:lnTo>
                  <a:pt x="289941" y="412750"/>
                </a:lnTo>
                <a:lnTo>
                  <a:pt x="234950" y="420370"/>
                </a:lnTo>
                <a:lnTo>
                  <a:pt x="316846" y="420370"/>
                </a:lnTo>
                <a:lnTo>
                  <a:pt x="364236" y="391160"/>
                </a:lnTo>
                <a:lnTo>
                  <a:pt x="391668" y="364490"/>
                </a:lnTo>
                <a:lnTo>
                  <a:pt x="413385" y="331470"/>
                </a:lnTo>
                <a:lnTo>
                  <a:pt x="428751" y="295910"/>
                </a:lnTo>
                <a:lnTo>
                  <a:pt x="436880" y="256540"/>
                </a:lnTo>
                <a:lnTo>
                  <a:pt x="437896" y="236220"/>
                </a:lnTo>
                <a:lnTo>
                  <a:pt x="437007" y="215900"/>
                </a:lnTo>
                <a:lnTo>
                  <a:pt x="429006" y="176530"/>
                </a:lnTo>
                <a:lnTo>
                  <a:pt x="413766" y="139700"/>
                </a:lnTo>
                <a:lnTo>
                  <a:pt x="392175" y="107950"/>
                </a:lnTo>
                <a:lnTo>
                  <a:pt x="364871" y="80010"/>
                </a:lnTo>
                <a:lnTo>
                  <a:pt x="332740" y="58420"/>
                </a:lnTo>
                <a:lnTo>
                  <a:pt x="317608" y="50800"/>
                </a:lnTo>
                <a:close/>
              </a:path>
            </a:pathLst>
          </a:custGeom>
          <a:solidFill>
            <a:srgbClr val="08B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1859" y="410921"/>
            <a:ext cx="1240281" cy="5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8B7B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763024"/>
            <a:ext cx="8352155" cy="4166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5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10.128.16.36/moodle)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10.128.16.36/moodle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.jp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8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/>
          <p:cNvGrpSpPr/>
          <p:nvPr/>
        </p:nvGrpSpPr>
        <p:grpSpPr>
          <a:xfrm>
            <a:off x="0" y="-27992"/>
            <a:ext cx="9144000" cy="5143500"/>
            <a:chOff x="0" y="0"/>
            <a:chExt cx="9144000" cy="5143500"/>
          </a:xfrm>
        </p:grpSpPr>
        <p:sp>
          <p:nvSpPr>
            <p:cNvPr id="5" name="object 4"/>
            <p:cNvSpPr/>
            <p:nvPr/>
          </p:nvSpPr>
          <p:spPr>
            <a:xfrm>
              <a:off x="672084" y="664476"/>
              <a:ext cx="7952740" cy="3910965"/>
            </a:xfrm>
            <a:custGeom>
              <a:avLst/>
              <a:gdLst/>
              <a:ahLst/>
              <a:cxnLst/>
              <a:rect l="l" t="t" r="r" b="b"/>
              <a:pathLst>
                <a:path w="7952740" h="3910965">
                  <a:moveTo>
                    <a:pt x="7952219" y="0"/>
                  </a:moveTo>
                  <a:lnTo>
                    <a:pt x="0" y="0"/>
                  </a:lnTo>
                  <a:lnTo>
                    <a:pt x="0" y="3535667"/>
                  </a:lnTo>
                  <a:lnTo>
                    <a:pt x="0" y="3834371"/>
                  </a:lnTo>
                  <a:lnTo>
                    <a:pt x="0" y="3910571"/>
                  </a:lnTo>
                  <a:lnTo>
                    <a:pt x="1123188" y="3910571"/>
                  </a:lnTo>
                  <a:lnTo>
                    <a:pt x="1123188" y="3834371"/>
                  </a:lnTo>
                  <a:lnTo>
                    <a:pt x="6676644" y="3834371"/>
                  </a:lnTo>
                  <a:lnTo>
                    <a:pt x="6676644" y="3910571"/>
                  </a:lnTo>
                  <a:lnTo>
                    <a:pt x="7952219" y="3910571"/>
                  </a:lnTo>
                  <a:lnTo>
                    <a:pt x="7952219" y="3834371"/>
                  </a:lnTo>
                  <a:lnTo>
                    <a:pt x="7952219" y="3535667"/>
                  </a:lnTo>
                  <a:lnTo>
                    <a:pt x="7952219" y="0"/>
                  </a:lnTo>
                  <a:close/>
                </a:path>
              </a:pathLst>
            </a:custGeom>
            <a:solidFill>
              <a:srgbClr val="1B1B46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object 5"/>
            <p:cNvSpPr/>
            <p:nvPr/>
          </p:nvSpPr>
          <p:spPr>
            <a:xfrm>
              <a:off x="595884" y="588276"/>
              <a:ext cx="7952740" cy="3910965"/>
            </a:xfrm>
            <a:custGeom>
              <a:avLst/>
              <a:gdLst/>
              <a:ahLst/>
              <a:cxnLst/>
              <a:rect l="l" t="t" r="r" b="b"/>
              <a:pathLst>
                <a:path w="7952740" h="3910965">
                  <a:moveTo>
                    <a:pt x="7952219" y="0"/>
                  </a:moveTo>
                  <a:lnTo>
                    <a:pt x="0" y="0"/>
                  </a:lnTo>
                  <a:lnTo>
                    <a:pt x="0" y="3611867"/>
                  </a:lnTo>
                  <a:lnTo>
                    <a:pt x="0" y="3910571"/>
                  </a:lnTo>
                  <a:lnTo>
                    <a:pt x="7952219" y="3910571"/>
                  </a:lnTo>
                  <a:lnTo>
                    <a:pt x="7952219" y="3611867"/>
                  </a:lnTo>
                  <a:lnTo>
                    <a:pt x="7952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bject 6"/>
            <p:cNvSpPr/>
            <p:nvPr/>
          </p:nvSpPr>
          <p:spPr>
            <a:xfrm>
              <a:off x="1871472" y="4276344"/>
              <a:ext cx="5553710" cy="628015"/>
            </a:xfrm>
            <a:custGeom>
              <a:avLst/>
              <a:gdLst/>
              <a:ahLst/>
              <a:cxnLst/>
              <a:rect l="l" t="t" r="r" b="b"/>
              <a:pathLst>
                <a:path w="5553709" h="628014">
                  <a:moveTo>
                    <a:pt x="5553456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0" y="627888"/>
                  </a:lnTo>
                  <a:lnTo>
                    <a:pt x="5553456" y="627888"/>
                  </a:lnTo>
                  <a:lnTo>
                    <a:pt x="5553456" y="551688"/>
                  </a:lnTo>
                  <a:lnTo>
                    <a:pt x="5553456" y="0"/>
                  </a:lnTo>
                  <a:close/>
                </a:path>
              </a:pathLst>
            </a:custGeom>
            <a:solidFill>
              <a:srgbClr val="1B1B46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bject 7"/>
            <p:cNvSpPr/>
            <p:nvPr/>
          </p:nvSpPr>
          <p:spPr>
            <a:xfrm>
              <a:off x="1795272" y="4200144"/>
              <a:ext cx="5553710" cy="628015"/>
            </a:xfrm>
            <a:custGeom>
              <a:avLst/>
              <a:gdLst/>
              <a:ahLst/>
              <a:cxnLst/>
              <a:rect l="l" t="t" r="r" b="b"/>
              <a:pathLst>
                <a:path w="5553709" h="628014">
                  <a:moveTo>
                    <a:pt x="5553456" y="0"/>
                  </a:moveTo>
                  <a:lnTo>
                    <a:pt x="0" y="0"/>
                  </a:lnTo>
                  <a:lnTo>
                    <a:pt x="0" y="627887"/>
                  </a:lnTo>
                  <a:lnTo>
                    <a:pt x="5553456" y="627887"/>
                  </a:lnTo>
                  <a:lnTo>
                    <a:pt x="5553456" y="0"/>
                  </a:lnTo>
                  <a:close/>
                </a:path>
              </a:pathLst>
            </a:custGeom>
            <a:solidFill>
              <a:srgbClr val="EBC1C7"/>
            </a:solidFill>
          </p:spPr>
          <p:txBody>
            <a:bodyPr wrap="square" lIns="0" tIns="0" rIns="0" bIns="0" rtlCol="0"/>
            <a:lstStyle/>
            <a:p>
              <a:endParaRPr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9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8"/>
            </a:xfrm>
            <a:prstGeom prst="rect">
              <a:avLst/>
            </a:prstGeom>
          </p:spPr>
        </p:pic>
        <p:sp>
          <p:nvSpPr>
            <p:cNvPr id="10" name="object 9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3999" y="0"/>
                  </a:moveTo>
                  <a:lnTo>
                    <a:pt x="0" y="0"/>
                  </a:lnTo>
                  <a:lnTo>
                    <a:pt x="0" y="5143498"/>
                  </a:lnTo>
                  <a:lnTo>
                    <a:pt x="9143999" y="5143498"/>
                  </a:lnTo>
                  <a:lnTo>
                    <a:pt x="9143999" y="0"/>
                  </a:lnTo>
                  <a:close/>
                </a:path>
              </a:pathLst>
            </a:custGeom>
            <a:solidFill>
              <a:srgbClr val="000000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bject 11"/>
            <p:cNvSpPr/>
            <p:nvPr/>
          </p:nvSpPr>
          <p:spPr>
            <a:xfrm>
              <a:off x="4359402" y="1704181"/>
              <a:ext cx="324485" cy="472440"/>
            </a:xfrm>
            <a:custGeom>
              <a:avLst/>
              <a:gdLst/>
              <a:ahLst/>
              <a:cxnLst/>
              <a:rect l="l" t="t" r="r" b="b"/>
              <a:pathLst>
                <a:path w="324485" h="472439">
                  <a:moveTo>
                    <a:pt x="230139" y="0"/>
                  </a:moveTo>
                  <a:lnTo>
                    <a:pt x="168148" y="2698"/>
                  </a:lnTo>
                  <a:lnTo>
                    <a:pt x="128750" y="9235"/>
                  </a:lnTo>
                  <a:lnTo>
                    <a:pt x="86280" y="20574"/>
                  </a:lnTo>
                  <a:lnTo>
                    <a:pt x="56387" y="30765"/>
                  </a:lnTo>
                  <a:lnTo>
                    <a:pt x="49149" y="26955"/>
                  </a:lnTo>
                  <a:lnTo>
                    <a:pt x="41528" y="25558"/>
                  </a:lnTo>
                  <a:lnTo>
                    <a:pt x="33655" y="26447"/>
                  </a:lnTo>
                  <a:lnTo>
                    <a:pt x="17270" y="30781"/>
                  </a:lnTo>
                  <a:lnTo>
                    <a:pt x="6207" y="39782"/>
                  </a:lnTo>
                  <a:lnTo>
                    <a:pt x="454" y="53451"/>
                  </a:lnTo>
                  <a:lnTo>
                    <a:pt x="0" y="71786"/>
                  </a:lnTo>
                  <a:lnTo>
                    <a:pt x="787" y="77096"/>
                  </a:lnTo>
                  <a:lnTo>
                    <a:pt x="3696" y="91003"/>
                  </a:lnTo>
                  <a:lnTo>
                    <a:pt x="7985" y="108196"/>
                  </a:lnTo>
                  <a:lnTo>
                    <a:pt x="10842" y="122102"/>
                  </a:lnTo>
                  <a:lnTo>
                    <a:pt x="15192" y="172831"/>
                  </a:lnTo>
                  <a:lnTo>
                    <a:pt x="19494" y="271395"/>
                  </a:lnTo>
                  <a:lnTo>
                    <a:pt x="21018" y="301180"/>
                  </a:lnTo>
                  <a:lnTo>
                    <a:pt x="24637" y="346868"/>
                  </a:lnTo>
                  <a:lnTo>
                    <a:pt x="30831" y="386657"/>
                  </a:lnTo>
                  <a:lnTo>
                    <a:pt x="51837" y="442041"/>
                  </a:lnTo>
                  <a:lnTo>
                    <a:pt x="85056" y="466238"/>
                  </a:lnTo>
                  <a:lnTo>
                    <a:pt x="144059" y="471918"/>
                  </a:lnTo>
                  <a:lnTo>
                    <a:pt x="184658" y="469042"/>
                  </a:lnTo>
                  <a:lnTo>
                    <a:pt x="223680" y="464466"/>
                  </a:lnTo>
                  <a:lnTo>
                    <a:pt x="279723" y="455791"/>
                  </a:lnTo>
                  <a:lnTo>
                    <a:pt x="319246" y="437006"/>
                  </a:lnTo>
                  <a:lnTo>
                    <a:pt x="324485" y="411892"/>
                  </a:lnTo>
                  <a:lnTo>
                    <a:pt x="322792" y="403363"/>
                  </a:lnTo>
                  <a:lnTo>
                    <a:pt x="288520" y="378735"/>
                  </a:lnTo>
                  <a:lnTo>
                    <a:pt x="265302" y="382301"/>
                  </a:lnTo>
                  <a:lnTo>
                    <a:pt x="253111" y="385222"/>
                  </a:lnTo>
                  <a:lnTo>
                    <a:pt x="148082" y="398303"/>
                  </a:lnTo>
                  <a:lnTo>
                    <a:pt x="134201" y="399591"/>
                  </a:lnTo>
                  <a:lnTo>
                    <a:pt x="123809" y="400034"/>
                  </a:lnTo>
                  <a:lnTo>
                    <a:pt x="116917" y="399643"/>
                  </a:lnTo>
                  <a:lnTo>
                    <a:pt x="103661" y="362283"/>
                  </a:lnTo>
                  <a:lnTo>
                    <a:pt x="98520" y="314055"/>
                  </a:lnTo>
                  <a:lnTo>
                    <a:pt x="96520" y="282733"/>
                  </a:lnTo>
                  <a:lnTo>
                    <a:pt x="132572" y="275780"/>
                  </a:lnTo>
                  <a:lnTo>
                    <a:pt x="190103" y="264160"/>
                  </a:lnTo>
                  <a:lnTo>
                    <a:pt x="211582" y="259492"/>
                  </a:lnTo>
                  <a:lnTo>
                    <a:pt x="275971" y="247046"/>
                  </a:lnTo>
                  <a:lnTo>
                    <a:pt x="290591" y="241522"/>
                  </a:lnTo>
                  <a:lnTo>
                    <a:pt x="300545" y="232949"/>
                  </a:lnTo>
                  <a:lnTo>
                    <a:pt x="305831" y="221329"/>
                  </a:lnTo>
                  <a:lnTo>
                    <a:pt x="306450" y="206660"/>
                  </a:lnTo>
                  <a:lnTo>
                    <a:pt x="304851" y="198756"/>
                  </a:lnTo>
                  <a:lnTo>
                    <a:pt x="271311" y="173450"/>
                  </a:lnTo>
                  <a:lnTo>
                    <a:pt x="263525" y="173640"/>
                  </a:lnTo>
                  <a:lnTo>
                    <a:pt x="254309" y="174994"/>
                  </a:lnTo>
                  <a:lnTo>
                    <a:pt x="221734" y="181177"/>
                  </a:lnTo>
                  <a:lnTo>
                    <a:pt x="158085" y="194387"/>
                  </a:lnTo>
                  <a:lnTo>
                    <a:pt x="93345" y="207549"/>
                  </a:lnTo>
                  <a:lnTo>
                    <a:pt x="88391" y="144954"/>
                  </a:lnTo>
                  <a:lnTo>
                    <a:pt x="84200" y="99980"/>
                  </a:lnTo>
                  <a:lnTo>
                    <a:pt x="96819" y="95529"/>
                  </a:lnTo>
                  <a:lnTo>
                    <a:pt x="144127" y="82224"/>
                  </a:lnTo>
                  <a:lnTo>
                    <a:pt x="197151" y="75318"/>
                  </a:lnTo>
                  <a:lnTo>
                    <a:pt x="218630" y="75247"/>
                  </a:lnTo>
                  <a:lnTo>
                    <a:pt x="240585" y="76652"/>
                  </a:lnTo>
                  <a:lnTo>
                    <a:pt x="267081" y="80168"/>
                  </a:lnTo>
                  <a:lnTo>
                    <a:pt x="270890" y="80295"/>
                  </a:lnTo>
                  <a:lnTo>
                    <a:pt x="304528" y="58352"/>
                  </a:lnTo>
                  <a:lnTo>
                    <a:pt x="308096" y="45311"/>
                  </a:lnTo>
                  <a:lnTo>
                    <a:pt x="307975" y="38385"/>
                  </a:lnTo>
                  <a:lnTo>
                    <a:pt x="279273" y="6635"/>
                  </a:lnTo>
                  <a:lnTo>
                    <a:pt x="256319" y="2162"/>
                  </a:lnTo>
                  <a:lnTo>
                    <a:pt x="23013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3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1103" y="1919360"/>
              <a:ext cx="218821" cy="82716"/>
            </a:xfrm>
            <a:prstGeom prst="rect">
              <a:avLst/>
            </a:prstGeom>
          </p:spPr>
        </p:pic>
        <p:pic>
          <p:nvPicPr>
            <p:cNvPr id="14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9517" y="2149990"/>
              <a:ext cx="2048739" cy="56464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702236" y="176509"/>
            <a:ext cx="1818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3D1ED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ATTC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3D1ED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2099" y="1072666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Orientation Program on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-27994"/>
            <a:ext cx="1371600" cy="1856794"/>
          </a:xfrm>
          <a:prstGeom prst="rect">
            <a:avLst/>
          </a:prstGeom>
        </p:spPr>
      </p:pic>
      <p:pic>
        <p:nvPicPr>
          <p:cNvPr id="21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80846" y="5187667"/>
            <a:ext cx="4915154" cy="420624"/>
          </a:xfrm>
          <a:prstGeom prst="rect">
            <a:avLst/>
          </a:prstGeom>
        </p:spPr>
      </p:pic>
      <p:sp>
        <p:nvSpPr>
          <p:cNvPr id="22" name="object 18"/>
          <p:cNvSpPr/>
          <p:nvPr/>
        </p:nvSpPr>
        <p:spPr>
          <a:xfrm>
            <a:off x="6096000" y="5334000"/>
            <a:ext cx="122555" cy="33020"/>
          </a:xfrm>
          <a:custGeom>
            <a:avLst/>
            <a:gdLst/>
            <a:ahLst/>
            <a:cxnLst/>
            <a:rect l="l" t="t" r="r" b="b"/>
            <a:pathLst>
              <a:path w="122554" h="33020">
                <a:moveTo>
                  <a:pt x="0" y="32449"/>
                </a:moveTo>
                <a:lnTo>
                  <a:pt x="122407" y="32449"/>
                </a:lnTo>
                <a:lnTo>
                  <a:pt x="122407" y="0"/>
                </a:lnTo>
                <a:lnTo>
                  <a:pt x="0" y="0"/>
                </a:lnTo>
                <a:lnTo>
                  <a:pt x="0" y="32449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48400" y="5181600"/>
            <a:ext cx="1555877" cy="427355"/>
          </a:xfrm>
          <a:prstGeom prst="rect">
            <a:avLst/>
          </a:prstGeom>
        </p:spPr>
      </p:pic>
      <p:pic>
        <p:nvPicPr>
          <p:cNvPr id="24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554" y="5595620"/>
            <a:ext cx="4067454" cy="424180"/>
          </a:xfrm>
          <a:prstGeom prst="rect">
            <a:avLst/>
          </a:prstGeom>
        </p:spPr>
      </p:pic>
      <p:pic>
        <p:nvPicPr>
          <p:cNvPr id="25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191000" y="5638800"/>
            <a:ext cx="4371975" cy="33845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33901" y="6104002"/>
            <a:ext cx="1008507" cy="296798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5052567" y="6054725"/>
            <a:ext cx="109220" cy="346075"/>
          </a:xfrm>
          <a:custGeom>
            <a:avLst/>
            <a:gdLst/>
            <a:ahLst/>
            <a:cxnLst/>
            <a:rect l="l" t="t" r="r" b="b"/>
            <a:pathLst>
              <a:path w="109220" h="346075">
                <a:moveTo>
                  <a:pt x="0" y="0"/>
                </a:moveTo>
                <a:lnTo>
                  <a:pt x="45354" y="16287"/>
                </a:lnTo>
                <a:lnTo>
                  <a:pt x="79756" y="51815"/>
                </a:lnTo>
                <a:lnTo>
                  <a:pt x="101473" y="104965"/>
                </a:lnTo>
                <a:lnTo>
                  <a:pt x="108712" y="174116"/>
                </a:lnTo>
                <a:lnTo>
                  <a:pt x="106902" y="210097"/>
                </a:lnTo>
                <a:lnTo>
                  <a:pt x="92424" y="270486"/>
                </a:lnTo>
                <a:lnTo>
                  <a:pt x="63918" y="314872"/>
                </a:lnTo>
                <a:lnTo>
                  <a:pt x="24052" y="340399"/>
                </a:lnTo>
                <a:lnTo>
                  <a:pt x="0" y="345947"/>
                </a:lnTo>
                <a:lnTo>
                  <a:pt x="0" y="330707"/>
                </a:lnTo>
                <a:lnTo>
                  <a:pt x="17125" y="325328"/>
                </a:lnTo>
                <a:lnTo>
                  <a:pt x="31940" y="315864"/>
                </a:lnTo>
                <a:lnTo>
                  <a:pt x="54737" y="284733"/>
                </a:lnTo>
                <a:lnTo>
                  <a:pt x="68452" y="237474"/>
                </a:lnTo>
                <a:lnTo>
                  <a:pt x="73025" y="174497"/>
                </a:lnTo>
                <a:lnTo>
                  <a:pt x="71858" y="139469"/>
                </a:lnTo>
                <a:lnTo>
                  <a:pt x="62523" y="82700"/>
                </a:lnTo>
                <a:lnTo>
                  <a:pt x="43969" y="43477"/>
                </a:lnTo>
                <a:lnTo>
                  <a:pt x="0" y="1536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7162800" y="5909500"/>
            <a:ext cx="1981200" cy="94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By </a:t>
            </a:r>
            <a:r>
              <a:rPr lang="en-US" dirty="0" err="1" smtClean="0">
                <a:solidFill>
                  <a:srgbClr val="FFFF00"/>
                </a:solidFill>
              </a:rPr>
              <a:t>Sadat.H</a:t>
            </a:r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IT administrator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Oct 06/10/2023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917" y="615137"/>
            <a:ext cx="694753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Georgia"/>
                <a:cs typeface="Georgia"/>
              </a:rPr>
              <a:t>Course</a:t>
            </a:r>
            <a:r>
              <a:rPr sz="3000" b="1" spc="10" dirty="0">
                <a:latin typeface="Georgia"/>
                <a:cs typeface="Georgia"/>
              </a:rPr>
              <a:t> </a:t>
            </a:r>
            <a:r>
              <a:rPr sz="3000" b="1" spc="-5" dirty="0">
                <a:latin typeface="Georgia"/>
                <a:cs typeface="Georgia"/>
              </a:rPr>
              <a:t>settings </a:t>
            </a:r>
            <a:r>
              <a:rPr sz="3000" b="1" spc="-10" dirty="0">
                <a:latin typeface="Georgia"/>
                <a:cs typeface="Georgia"/>
              </a:rPr>
              <a:t>:elements</a:t>
            </a:r>
            <a:r>
              <a:rPr sz="3000" b="1" spc="20" dirty="0">
                <a:latin typeface="Georgia"/>
                <a:cs typeface="Georgia"/>
              </a:rPr>
              <a:t> </a:t>
            </a:r>
            <a:r>
              <a:rPr sz="3000" b="1" spc="-10" dirty="0">
                <a:latin typeface="Georgia"/>
                <a:cs typeface="Georgia"/>
              </a:rPr>
              <a:t>of</a:t>
            </a:r>
            <a:r>
              <a:rPr sz="3000" b="1" spc="-5" dirty="0">
                <a:latin typeface="Georgia"/>
                <a:cs typeface="Georgia"/>
              </a:rPr>
              <a:t> course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1468673"/>
            <a:ext cx="2873375" cy="29889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4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dirty="0">
                <a:latin typeface="Georgia"/>
                <a:cs typeface="Georgia"/>
              </a:rPr>
              <a:t>Course</a:t>
            </a:r>
            <a:r>
              <a:rPr sz="2700" spc="-10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full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name</a:t>
            </a:r>
            <a:endParaRPr sz="27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dirty="0">
                <a:latin typeface="Georgia"/>
                <a:cs typeface="Georgia"/>
              </a:rPr>
              <a:t>Short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spc="10" dirty="0">
                <a:latin typeface="Georgia"/>
                <a:cs typeface="Georgia"/>
              </a:rPr>
              <a:t>name</a:t>
            </a:r>
            <a:endParaRPr sz="27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dirty="0">
                <a:latin typeface="Georgia"/>
                <a:cs typeface="Georgia"/>
              </a:rPr>
              <a:t>Course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category</a:t>
            </a:r>
            <a:endParaRPr sz="27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dirty="0">
                <a:latin typeface="Georgia"/>
                <a:cs typeface="Georgia"/>
              </a:rPr>
              <a:t>Course</a:t>
            </a:r>
            <a:r>
              <a:rPr sz="2700" spc="-1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start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date</a:t>
            </a:r>
            <a:endParaRPr sz="27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dirty="0">
                <a:latin typeface="Georgia"/>
                <a:cs typeface="Georgia"/>
              </a:rPr>
              <a:t>Course</a:t>
            </a:r>
            <a:r>
              <a:rPr sz="2700" spc="-1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end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date</a:t>
            </a:r>
            <a:endParaRPr sz="27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dirty="0">
                <a:latin typeface="Georgia"/>
                <a:cs typeface="Georgia"/>
              </a:rPr>
              <a:t>Course</a:t>
            </a:r>
            <a:r>
              <a:rPr sz="2700" spc="-10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visibility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225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4642" y="410921"/>
            <a:ext cx="6351905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spc="5" dirty="0">
                <a:latin typeface="Georgia"/>
                <a:cs typeface="Georgia"/>
              </a:rPr>
              <a:t>What</a:t>
            </a:r>
            <a:r>
              <a:rPr b="1" spc="-60" dirty="0">
                <a:latin typeface="Georgia"/>
                <a:cs typeface="Georgia"/>
              </a:rPr>
              <a:t> </a:t>
            </a:r>
            <a:r>
              <a:rPr b="1" spc="5" dirty="0">
                <a:latin typeface="Georgia"/>
                <a:cs typeface="Georgia"/>
              </a:rPr>
              <a:t>is</a:t>
            </a:r>
            <a:r>
              <a:rPr b="1" spc="-25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Activities</a:t>
            </a:r>
            <a:r>
              <a:rPr b="1" spc="-75" dirty="0">
                <a:latin typeface="Georgia"/>
                <a:cs typeface="Georgia"/>
              </a:rPr>
              <a:t> </a:t>
            </a:r>
            <a:r>
              <a:rPr b="1" spc="10" dirty="0">
                <a:latin typeface="Georgia"/>
                <a:cs typeface="Georgia"/>
              </a:rPr>
              <a:t>&amp;</a:t>
            </a:r>
            <a:r>
              <a:rPr b="1" spc="-45" dirty="0">
                <a:latin typeface="Georgia"/>
                <a:cs typeface="Georgia"/>
              </a:rPr>
              <a:t> </a:t>
            </a:r>
            <a:r>
              <a:rPr b="1" dirty="0">
                <a:latin typeface="Georgia"/>
                <a:cs typeface="Georgia"/>
              </a:rPr>
              <a:t>Resource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8765"/>
            <a:ext cx="8249920" cy="21678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1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spc="5" dirty="0">
                <a:latin typeface="Georgia"/>
                <a:cs typeface="Georgia"/>
              </a:rPr>
              <a:t>An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b="1" spc="5" dirty="0">
                <a:solidFill>
                  <a:srgbClr val="FF0000"/>
                </a:solidFill>
                <a:latin typeface="Georgia"/>
                <a:cs typeface="Georgia"/>
              </a:rPr>
              <a:t>activity</a:t>
            </a:r>
            <a:r>
              <a:rPr sz="2700" b="1" spc="-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is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general</a:t>
            </a:r>
            <a:r>
              <a:rPr sz="2700" spc="-9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name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for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 group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of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features </a:t>
            </a:r>
            <a:r>
              <a:rPr sz="2700" spc="-63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in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Moodle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course.</a:t>
            </a:r>
            <a:endParaRPr sz="2700">
              <a:latin typeface="Georgia"/>
              <a:cs typeface="Georgia"/>
            </a:endParaRPr>
          </a:p>
          <a:p>
            <a:pPr marL="287020" marR="346710" indent="-274955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spc="-5" dirty="0">
                <a:latin typeface="Georgia"/>
                <a:cs typeface="Georgia"/>
              </a:rPr>
              <a:t>Usually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an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activity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is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something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that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 </a:t>
            </a:r>
            <a:r>
              <a:rPr sz="2700" dirty="0">
                <a:latin typeface="Georgia"/>
                <a:cs typeface="Georgia"/>
              </a:rPr>
              <a:t>student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will </a:t>
            </a:r>
            <a:r>
              <a:rPr sz="2700" spc="-6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do that interacts with </a:t>
            </a:r>
            <a:r>
              <a:rPr sz="2700" spc="5" dirty="0">
                <a:latin typeface="Georgia"/>
                <a:cs typeface="Georgia"/>
              </a:rPr>
              <a:t>other students and </a:t>
            </a:r>
            <a:r>
              <a:rPr sz="2700" dirty="0">
                <a:latin typeface="Georgia"/>
                <a:cs typeface="Georgia"/>
              </a:rPr>
              <a:t>or the 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teacher.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825" y="410921"/>
            <a:ext cx="3442970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dirty="0">
                <a:latin typeface="Georgia"/>
                <a:cs typeface="Georgia"/>
              </a:rPr>
              <a:t>Activities</a:t>
            </a:r>
            <a:r>
              <a:rPr b="1" spc="-135" dirty="0">
                <a:latin typeface="Georgia"/>
                <a:cs typeface="Georgia"/>
              </a:rPr>
              <a:t> </a:t>
            </a:r>
            <a:r>
              <a:rPr b="1" spc="5" dirty="0">
                <a:latin typeface="Georgia"/>
                <a:cs typeface="Georgia"/>
              </a:rPr>
              <a:t>Cont..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03045"/>
            <a:ext cx="8134350" cy="44843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87020" marR="5080" indent="-274955">
              <a:lnSpc>
                <a:spcPct val="80000"/>
              </a:lnSpc>
              <a:spcBef>
                <a:spcPts val="509"/>
              </a:spcBef>
              <a:buClr>
                <a:srgbClr val="0E6EC5"/>
              </a:buClr>
              <a:buSzPct val="8529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700" b="1" dirty="0">
                <a:solidFill>
                  <a:srgbClr val="C00000"/>
                </a:solidFill>
                <a:latin typeface="Georgia"/>
                <a:cs typeface="Georgia"/>
              </a:rPr>
              <a:t>Assignments </a:t>
            </a:r>
            <a:r>
              <a:rPr sz="1700" dirty="0">
                <a:latin typeface="Georgia"/>
                <a:cs typeface="Georgia"/>
              </a:rPr>
              <a:t>Enable </a:t>
            </a:r>
            <a:r>
              <a:rPr sz="1700" spc="-5" dirty="0">
                <a:latin typeface="Georgia"/>
                <a:cs typeface="Georgia"/>
              </a:rPr>
              <a:t>teachers </a:t>
            </a:r>
            <a:r>
              <a:rPr sz="1700" spc="5" dirty="0">
                <a:latin typeface="Georgia"/>
                <a:cs typeface="Georgia"/>
              </a:rPr>
              <a:t>to </a:t>
            </a:r>
            <a:r>
              <a:rPr sz="1700" dirty="0">
                <a:latin typeface="Georgia"/>
                <a:cs typeface="Georgia"/>
              </a:rPr>
              <a:t>grade and give comments </a:t>
            </a:r>
            <a:r>
              <a:rPr sz="1700" spc="-5" dirty="0">
                <a:latin typeface="Georgia"/>
                <a:cs typeface="Georgia"/>
              </a:rPr>
              <a:t>on </a:t>
            </a:r>
            <a:r>
              <a:rPr sz="1700" dirty="0">
                <a:latin typeface="Georgia"/>
                <a:cs typeface="Georgia"/>
              </a:rPr>
              <a:t>uploaded </a:t>
            </a:r>
            <a:r>
              <a:rPr sz="1700" spc="-5" dirty="0">
                <a:latin typeface="Georgia"/>
                <a:cs typeface="Georgia"/>
              </a:rPr>
              <a:t>files </a:t>
            </a:r>
            <a:r>
              <a:rPr sz="1700" dirty="0">
                <a:latin typeface="Georgia"/>
                <a:cs typeface="Georgia"/>
              </a:rPr>
              <a:t>and </a:t>
            </a:r>
            <a:r>
              <a:rPr sz="1700" spc="-40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assignments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created on</a:t>
            </a:r>
            <a:r>
              <a:rPr sz="1700" dirty="0">
                <a:latin typeface="Georgia"/>
                <a:cs typeface="Georgia"/>
              </a:rPr>
              <a:t> and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off</a:t>
            </a:r>
            <a:r>
              <a:rPr sz="1700" spc="-1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line</a:t>
            </a:r>
            <a:endParaRPr sz="17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0E6EC5"/>
              </a:buClr>
              <a:buSzPct val="8529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700" b="1" spc="-5" dirty="0">
                <a:solidFill>
                  <a:srgbClr val="C00000"/>
                </a:solidFill>
                <a:latin typeface="Georgia"/>
                <a:cs typeface="Georgia"/>
              </a:rPr>
              <a:t>Chat:</a:t>
            </a:r>
            <a:r>
              <a:rPr sz="1700" b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Allows</a:t>
            </a:r>
            <a:r>
              <a:rPr sz="1700" spc="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participants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to </a:t>
            </a:r>
            <a:r>
              <a:rPr sz="1700" spc="-5" dirty="0">
                <a:latin typeface="Georgia"/>
                <a:cs typeface="Georgia"/>
              </a:rPr>
              <a:t>have</a:t>
            </a:r>
            <a:r>
              <a:rPr sz="1700" spc="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real-time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synchronous</a:t>
            </a:r>
            <a:r>
              <a:rPr sz="1700" spc="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discussion</a:t>
            </a:r>
            <a:endParaRPr sz="17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SzPct val="8529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700" b="1" spc="-5" dirty="0">
                <a:solidFill>
                  <a:srgbClr val="C00000"/>
                </a:solidFill>
                <a:latin typeface="Georgia"/>
                <a:cs typeface="Georgia"/>
              </a:rPr>
              <a:t>Choice</a:t>
            </a:r>
            <a:r>
              <a:rPr sz="17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b="1" dirty="0">
                <a:solidFill>
                  <a:srgbClr val="C00000"/>
                </a:solidFill>
                <a:latin typeface="Georgia"/>
                <a:cs typeface="Georgia"/>
              </a:rPr>
              <a:t>:</a:t>
            </a:r>
            <a:r>
              <a:rPr sz="1700" b="1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teacher</a:t>
            </a:r>
            <a:r>
              <a:rPr sz="1700" spc="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asks</a:t>
            </a:r>
            <a:r>
              <a:rPr sz="1700" spc="1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question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and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specifies</a:t>
            </a:r>
            <a:r>
              <a:rPr sz="1700" spc="1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choice</a:t>
            </a:r>
            <a:r>
              <a:rPr sz="1700" spc="1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of</a:t>
            </a:r>
            <a:r>
              <a:rPr sz="1700" dirty="0">
                <a:latin typeface="Georgia"/>
                <a:cs typeface="Georgia"/>
              </a:rPr>
              <a:t> multiple</a:t>
            </a:r>
            <a:r>
              <a:rPr sz="1700" spc="-5" dirty="0">
                <a:latin typeface="Georgia"/>
                <a:cs typeface="Georgia"/>
              </a:rPr>
              <a:t> responses</a:t>
            </a:r>
            <a:endParaRPr sz="1700">
              <a:latin typeface="Georgia"/>
              <a:cs typeface="Georgia"/>
            </a:endParaRPr>
          </a:p>
          <a:p>
            <a:pPr marL="287020" indent="-274955">
              <a:lnSpc>
                <a:spcPts val="1835"/>
              </a:lnSpc>
              <a:buClr>
                <a:srgbClr val="0E6EC5"/>
              </a:buClr>
              <a:buSzPct val="8529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700" b="1" spc="-5" dirty="0">
                <a:solidFill>
                  <a:srgbClr val="C00000"/>
                </a:solidFill>
                <a:latin typeface="Georgia"/>
                <a:cs typeface="Georgia"/>
              </a:rPr>
              <a:t>Database:</a:t>
            </a:r>
            <a:r>
              <a:rPr sz="1700" b="1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Enables</a:t>
            </a:r>
            <a:r>
              <a:rPr sz="1700" spc="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participants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to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create,</a:t>
            </a:r>
            <a:r>
              <a:rPr sz="1700" spc="2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maintain</a:t>
            </a:r>
            <a:r>
              <a:rPr sz="1700" spc="-4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and</a:t>
            </a:r>
            <a:r>
              <a:rPr sz="1700" spc="1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search</a:t>
            </a:r>
            <a:r>
              <a:rPr sz="1700" spc="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</a:t>
            </a:r>
            <a:r>
              <a:rPr sz="1700" spc="1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bank</a:t>
            </a:r>
            <a:r>
              <a:rPr sz="1700" spc="-2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of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record</a:t>
            </a:r>
            <a:endParaRPr sz="1700">
              <a:latin typeface="Georgia"/>
              <a:cs typeface="Georgia"/>
            </a:endParaRPr>
          </a:p>
          <a:p>
            <a:pPr marL="287020">
              <a:lnSpc>
                <a:spcPts val="1835"/>
              </a:lnSpc>
            </a:pPr>
            <a:r>
              <a:rPr sz="1700" dirty="0">
                <a:latin typeface="Georgia"/>
                <a:cs typeface="Georgia"/>
              </a:rPr>
              <a:t>entries</a:t>
            </a:r>
            <a:endParaRPr sz="1700">
              <a:latin typeface="Georgia"/>
              <a:cs typeface="Georgia"/>
            </a:endParaRPr>
          </a:p>
          <a:p>
            <a:pPr marL="287020" marR="824865" indent="-274955">
              <a:lnSpc>
                <a:spcPct val="100000"/>
              </a:lnSpc>
              <a:spcBef>
                <a:spcPts val="409"/>
              </a:spcBef>
              <a:buClr>
                <a:srgbClr val="0E6EC5"/>
              </a:buClr>
              <a:buSzPct val="8529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700" b="1" dirty="0">
                <a:solidFill>
                  <a:srgbClr val="C00000"/>
                </a:solidFill>
                <a:latin typeface="Georgia"/>
                <a:cs typeface="Georgia"/>
              </a:rPr>
              <a:t>Feedback: </a:t>
            </a:r>
            <a:r>
              <a:rPr sz="1700" dirty="0">
                <a:latin typeface="Georgia"/>
                <a:cs typeface="Georgia"/>
              </a:rPr>
              <a:t>For </a:t>
            </a:r>
            <a:r>
              <a:rPr sz="1700" spc="-5" dirty="0">
                <a:latin typeface="Georgia"/>
                <a:cs typeface="Georgia"/>
              </a:rPr>
              <a:t>creating </a:t>
            </a:r>
            <a:r>
              <a:rPr sz="1700" dirty="0">
                <a:latin typeface="Georgia"/>
                <a:cs typeface="Georgia"/>
              </a:rPr>
              <a:t>and conducting </a:t>
            </a:r>
            <a:r>
              <a:rPr sz="1700" spc="-5" dirty="0">
                <a:latin typeface="Georgia"/>
                <a:cs typeface="Georgia"/>
              </a:rPr>
              <a:t>surveys </a:t>
            </a:r>
            <a:r>
              <a:rPr sz="1700" dirty="0">
                <a:latin typeface="Georgia"/>
                <a:cs typeface="Georgia"/>
              </a:rPr>
              <a:t>to </a:t>
            </a:r>
            <a:r>
              <a:rPr sz="1700" spc="-10" dirty="0">
                <a:latin typeface="Georgia"/>
                <a:cs typeface="Georgia"/>
              </a:rPr>
              <a:t>collect </a:t>
            </a:r>
            <a:r>
              <a:rPr sz="1700" spc="-5" dirty="0">
                <a:latin typeface="Georgia"/>
                <a:cs typeface="Georgia"/>
              </a:rPr>
              <a:t>feedback. </a:t>
            </a:r>
            <a:r>
              <a:rPr sz="1700" dirty="0">
                <a:latin typeface="Georgia"/>
                <a:cs typeface="Georgia"/>
              </a:rPr>
              <a:t>(The </a:t>
            </a:r>
            <a:r>
              <a:rPr sz="1700" spc="-40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administrator</a:t>
            </a:r>
            <a:r>
              <a:rPr sz="1700" spc="-5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needs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to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enable</a:t>
            </a:r>
            <a:r>
              <a:rPr sz="1700" spc="1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this.)</a:t>
            </a:r>
            <a:endParaRPr sz="1700">
              <a:latin typeface="Georgia"/>
              <a:cs typeface="Georgia"/>
            </a:endParaRPr>
          </a:p>
          <a:p>
            <a:pPr marL="341630" indent="-329565">
              <a:lnSpc>
                <a:spcPct val="100000"/>
              </a:lnSpc>
              <a:buClr>
                <a:srgbClr val="0E6EC5"/>
              </a:buClr>
              <a:buSzPct val="85294"/>
              <a:buFont typeface="Segoe UI Symbol"/>
              <a:buChar char="⚫"/>
              <a:tabLst>
                <a:tab pos="341630" algn="l"/>
                <a:tab pos="342265" algn="l"/>
              </a:tabLst>
            </a:pPr>
            <a:r>
              <a:rPr sz="1700" b="1" dirty="0">
                <a:solidFill>
                  <a:srgbClr val="C00000"/>
                </a:solidFill>
                <a:latin typeface="Georgia"/>
                <a:cs typeface="Georgia"/>
              </a:rPr>
              <a:t>Forum:</a:t>
            </a:r>
            <a:r>
              <a:rPr sz="1700" b="1" spc="-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Allows</a:t>
            </a:r>
            <a:r>
              <a:rPr sz="1700" spc="20" dirty="0">
                <a:latin typeface="Georgia"/>
                <a:cs typeface="Georgia"/>
              </a:rPr>
              <a:t> </a:t>
            </a:r>
            <a:r>
              <a:rPr sz="1700" spc="5" dirty="0">
                <a:latin typeface="Georgia"/>
                <a:cs typeface="Georgia"/>
              </a:rPr>
              <a:t>participants</a:t>
            </a:r>
            <a:r>
              <a:rPr sz="1700" spc="-70" dirty="0">
                <a:latin typeface="Georgia"/>
                <a:cs typeface="Georgia"/>
              </a:rPr>
              <a:t> </a:t>
            </a:r>
            <a:r>
              <a:rPr sz="1700" spc="5" dirty="0">
                <a:latin typeface="Georgia"/>
                <a:cs typeface="Georgia"/>
              </a:rPr>
              <a:t>to</a:t>
            </a:r>
            <a:r>
              <a:rPr sz="1700" spc="-1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have</a:t>
            </a:r>
            <a:r>
              <a:rPr sz="1700" spc="1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asynchronous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discussions</a:t>
            </a:r>
            <a:endParaRPr sz="1700">
              <a:latin typeface="Georgia"/>
              <a:cs typeface="Georgia"/>
            </a:endParaRPr>
          </a:p>
          <a:p>
            <a:pPr marL="287020" marR="127635" indent="-274955">
              <a:lnSpc>
                <a:spcPts val="1630"/>
              </a:lnSpc>
              <a:spcBef>
                <a:spcPts val="395"/>
              </a:spcBef>
              <a:buClr>
                <a:srgbClr val="0E6EC5"/>
              </a:buClr>
              <a:buSzPct val="8529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700" b="1" spc="-10" dirty="0">
                <a:solidFill>
                  <a:srgbClr val="C00000"/>
                </a:solidFill>
                <a:latin typeface="Georgia"/>
                <a:cs typeface="Georgia"/>
              </a:rPr>
              <a:t>Glossary:</a:t>
            </a:r>
            <a:r>
              <a:rPr sz="1700" b="1" spc="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Enables</a:t>
            </a:r>
            <a:r>
              <a:rPr sz="1700" spc="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participants</a:t>
            </a:r>
            <a:r>
              <a:rPr sz="1700" spc="-6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to </a:t>
            </a:r>
            <a:r>
              <a:rPr sz="1700" spc="-5" dirty="0">
                <a:latin typeface="Georgia"/>
                <a:cs typeface="Georgia"/>
              </a:rPr>
              <a:t>create</a:t>
            </a:r>
            <a:r>
              <a:rPr sz="1700" spc="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and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maintain</a:t>
            </a:r>
            <a:r>
              <a:rPr sz="1700" spc="-4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</a:t>
            </a:r>
            <a:r>
              <a:rPr sz="1700" spc="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list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of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definitions,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like</a:t>
            </a:r>
            <a:r>
              <a:rPr sz="1700" dirty="0">
                <a:latin typeface="Georgia"/>
                <a:cs typeface="Georgia"/>
              </a:rPr>
              <a:t> a </a:t>
            </a:r>
            <a:r>
              <a:rPr sz="1700" spc="-39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dictionary</a:t>
            </a:r>
            <a:endParaRPr sz="17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20"/>
              </a:spcBef>
              <a:buClr>
                <a:srgbClr val="0E6EC5"/>
              </a:buClr>
              <a:buSzPct val="8529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700" b="1" spc="-5" dirty="0">
                <a:solidFill>
                  <a:srgbClr val="C00000"/>
                </a:solidFill>
                <a:latin typeface="Georgia"/>
                <a:cs typeface="Georgia"/>
              </a:rPr>
              <a:t>Lesson:</a:t>
            </a:r>
            <a:r>
              <a:rPr sz="1700" b="1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For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delivering content</a:t>
            </a:r>
            <a:r>
              <a:rPr sz="1700" spc="-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in</a:t>
            </a:r>
            <a:r>
              <a:rPr sz="1700" spc="1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flexible</a:t>
            </a:r>
            <a:r>
              <a:rPr sz="1700" spc="1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ways</a:t>
            </a:r>
            <a:endParaRPr sz="1700">
              <a:latin typeface="Georgia"/>
              <a:cs typeface="Georgia"/>
            </a:endParaRPr>
          </a:p>
          <a:p>
            <a:pPr marL="287020" marR="66675" indent="-274955">
              <a:lnSpc>
                <a:spcPct val="80000"/>
              </a:lnSpc>
              <a:spcBef>
                <a:spcPts val="409"/>
              </a:spcBef>
              <a:buClr>
                <a:srgbClr val="0E6EC5"/>
              </a:buClr>
              <a:buSzPct val="8529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700" b="1" spc="-5" dirty="0">
                <a:solidFill>
                  <a:srgbClr val="C00000"/>
                </a:solidFill>
                <a:latin typeface="Georgia"/>
                <a:cs typeface="Georgia"/>
              </a:rPr>
              <a:t>Quiz: </a:t>
            </a:r>
            <a:r>
              <a:rPr sz="1700" spc="-5" dirty="0">
                <a:latin typeface="Georgia"/>
                <a:cs typeface="Georgia"/>
              </a:rPr>
              <a:t>Allows </a:t>
            </a:r>
            <a:r>
              <a:rPr sz="1700" dirty="0">
                <a:latin typeface="Georgia"/>
                <a:cs typeface="Georgia"/>
              </a:rPr>
              <a:t>the </a:t>
            </a:r>
            <a:r>
              <a:rPr sz="1700" spc="-5" dirty="0">
                <a:latin typeface="Georgia"/>
                <a:cs typeface="Georgia"/>
              </a:rPr>
              <a:t>teacher </a:t>
            </a:r>
            <a:r>
              <a:rPr sz="1700" dirty="0">
                <a:latin typeface="Georgia"/>
                <a:cs typeface="Georgia"/>
              </a:rPr>
              <a:t>to </a:t>
            </a:r>
            <a:r>
              <a:rPr sz="1700" spc="-5" dirty="0">
                <a:latin typeface="Georgia"/>
                <a:cs typeface="Georgia"/>
              </a:rPr>
              <a:t>design </a:t>
            </a:r>
            <a:r>
              <a:rPr sz="1700" dirty="0">
                <a:latin typeface="Georgia"/>
                <a:cs typeface="Georgia"/>
              </a:rPr>
              <a:t>and </a:t>
            </a:r>
            <a:r>
              <a:rPr sz="1700" spc="-5" dirty="0">
                <a:latin typeface="Georgia"/>
                <a:cs typeface="Georgia"/>
              </a:rPr>
              <a:t>set </a:t>
            </a:r>
            <a:r>
              <a:rPr sz="1700" dirty="0">
                <a:latin typeface="Georgia"/>
                <a:cs typeface="Georgia"/>
              </a:rPr>
              <a:t>quiz tests, </a:t>
            </a:r>
            <a:r>
              <a:rPr sz="1700" spc="-5" dirty="0">
                <a:latin typeface="Georgia"/>
                <a:cs typeface="Georgia"/>
              </a:rPr>
              <a:t>which </a:t>
            </a:r>
            <a:r>
              <a:rPr sz="1700" dirty="0">
                <a:latin typeface="Georgia"/>
                <a:cs typeface="Georgia"/>
              </a:rPr>
              <a:t>may be automatically </a:t>
            </a:r>
            <a:r>
              <a:rPr sz="1700" spc="-40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marked and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feedback</a:t>
            </a:r>
            <a:r>
              <a:rPr sz="1700" spc="2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and/or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to</a:t>
            </a:r>
            <a:r>
              <a:rPr sz="1700" spc="-1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correct</a:t>
            </a:r>
            <a:r>
              <a:rPr sz="1700" spc="3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answers</a:t>
            </a:r>
            <a:r>
              <a:rPr sz="170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shown</a:t>
            </a:r>
            <a:endParaRPr sz="1700">
              <a:latin typeface="Georgia"/>
              <a:cs typeface="Georgia"/>
            </a:endParaRPr>
          </a:p>
          <a:p>
            <a:pPr marL="287020" indent="-274955">
              <a:lnSpc>
                <a:spcPts val="1835"/>
              </a:lnSpc>
              <a:buClr>
                <a:srgbClr val="0E6EC5"/>
              </a:buClr>
              <a:buSzPct val="8529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700" b="1" dirty="0">
                <a:solidFill>
                  <a:srgbClr val="C00000"/>
                </a:solidFill>
                <a:latin typeface="Georgia"/>
                <a:cs typeface="Georgia"/>
              </a:rPr>
              <a:t>Survey:</a:t>
            </a:r>
            <a:r>
              <a:rPr sz="17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For gathering</a:t>
            </a:r>
            <a:r>
              <a:rPr sz="1700" spc="-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data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from</a:t>
            </a:r>
            <a:r>
              <a:rPr sz="1700" spc="15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students</a:t>
            </a:r>
            <a:r>
              <a:rPr sz="1700" spc="-65" dirty="0">
                <a:latin typeface="Georgia"/>
                <a:cs typeface="Georgia"/>
              </a:rPr>
              <a:t> </a:t>
            </a:r>
            <a:r>
              <a:rPr sz="1700" spc="5" dirty="0">
                <a:latin typeface="Georgia"/>
                <a:cs typeface="Georgia"/>
              </a:rPr>
              <a:t>to</a:t>
            </a:r>
            <a:r>
              <a:rPr sz="1700" spc="-5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help</a:t>
            </a:r>
            <a:r>
              <a:rPr sz="1700" spc="3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teachers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learn</a:t>
            </a:r>
            <a:r>
              <a:rPr sz="1700" spc="3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about</a:t>
            </a:r>
            <a:r>
              <a:rPr sz="1700" spc="-1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their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class</a:t>
            </a:r>
            <a:endParaRPr sz="1700">
              <a:latin typeface="Georgia"/>
              <a:cs typeface="Georgia"/>
            </a:endParaRPr>
          </a:p>
          <a:p>
            <a:pPr marL="287020">
              <a:lnSpc>
                <a:spcPts val="1835"/>
              </a:lnSpc>
            </a:pPr>
            <a:r>
              <a:rPr sz="1700" dirty="0">
                <a:latin typeface="Georgia"/>
                <a:cs typeface="Georgia"/>
              </a:rPr>
              <a:t>and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reflect</a:t>
            </a:r>
            <a:r>
              <a:rPr sz="1700" spc="4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on</a:t>
            </a:r>
            <a:r>
              <a:rPr sz="1700" spc="-3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their</a:t>
            </a:r>
            <a:r>
              <a:rPr sz="1700" spc="1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own teaching</a:t>
            </a:r>
            <a:endParaRPr sz="17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buClr>
                <a:srgbClr val="0E6EC5"/>
              </a:buClr>
              <a:buSzPct val="8529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700" b="1" spc="-5" dirty="0">
                <a:solidFill>
                  <a:srgbClr val="C00000"/>
                </a:solidFill>
                <a:latin typeface="Georgia"/>
                <a:cs typeface="Georgia"/>
              </a:rPr>
              <a:t>Wiki:</a:t>
            </a:r>
            <a:r>
              <a:rPr sz="1700" b="1" spc="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collection</a:t>
            </a:r>
            <a:r>
              <a:rPr sz="170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of</a:t>
            </a:r>
            <a:r>
              <a:rPr sz="1700" dirty="0">
                <a:latin typeface="Georgia"/>
                <a:cs typeface="Georgia"/>
              </a:rPr>
              <a:t> </a:t>
            </a:r>
            <a:r>
              <a:rPr sz="1700" spc="-10" dirty="0">
                <a:latin typeface="Georgia"/>
                <a:cs typeface="Georgia"/>
              </a:rPr>
              <a:t>web</a:t>
            </a:r>
            <a:r>
              <a:rPr sz="1700" spc="2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pages</a:t>
            </a:r>
            <a:r>
              <a:rPr sz="1700" spc="1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that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anyone</a:t>
            </a:r>
            <a:r>
              <a:rPr sz="1700" spc="-3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can</a:t>
            </a:r>
            <a:r>
              <a:rPr sz="1700" spc="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add</a:t>
            </a:r>
            <a:r>
              <a:rPr sz="1700" spc="-2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to</a:t>
            </a:r>
            <a:r>
              <a:rPr sz="1700" spc="-1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or</a:t>
            </a:r>
            <a:r>
              <a:rPr sz="1700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edit</a:t>
            </a:r>
            <a:endParaRPr sz="1700">
              <a:latin typeface="Georgia"/>
              <a:cs typeface="Georgia"/>
            </a:endParaRPr>
          </a:p>
          <a:p>
            <a:pPr marL="341630" indent="-329565">
              <a:lnSpc>
                <a:spcPct val="100000"/>
              </a:lnSpc>
              <a:buClr>
                <a:srgbClr val="0E6EC5"/>
              </a:buClr>
              <a:buSzPct val="85294"/>
              <a:buFont typeface="Segoe UI Symbol"/>
              <a:buChar char="⚫"/>
              <a:tabLst>
                <a:tab pos="341630" algn="l"/>
                <a:tab pos="342265" algn="l"/>
              </a:tabLst>
            </a:pPr>
            <a:r>
              <a:rPr sz="1700" b="1" spc="-5" dirty="0">
                <a:solidFill>
                  <a:srgbClr val="C00000"/>
                </a:solidFill>
                <a:latin typeface="Georgia"/>
                <a:cs typeface="Georgia"/>
              </a:rPr>
              <a:t>Workshop:</a:t>
            </a:r>
            <a:r>
              <a:rPr sz="1700" b="1" spc="-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Enables</a:t>
            </a:r>
            <a:r>
              <a:rPr sz="1700" spc="5" dirty="0">
                <a:latin typeface="Georgia"/>
                <a:cs typeface="Georgia"/>
              </a:rPr>
              <a:t> </a:t>
            </a:r>
            <a:r>
              <a:rPr sz="1700" spc="-5" dirty="0">
                <a:latin typeface="Georgia"/>
                <a:cs typeface="Georgia"/>
              </a:rPr>
              <a:t>peer</a:t>
            </a:r>
            <a:r>
              <a:rPr sz="1700" spc="10" dirty="0">
                <a:latin typeface="Georgia"/>
                <a:cs typeface="Georgia"/>
              </a:rPr>
              <a:t> </a:t>
            </a:r>
            <a:r>
              <a:rPr sz="1700" dirty="0">
                <a:latin typeface="Georgia"/>
                <a:cs typeface="Georgia"/>
              </a:rPr>
              <a:t>assessment</a:t>
            </a:r>
            <a:endParaRPr sz="1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833" y="587197"/>
            <a:ext cx="1352550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5" dirty="0"/>
              <a:t>Cont</a:t>
            </a:r>
            <a:r>
              <a:rPr spc="-130" dirty="0"/>
              <a:t> </a:t>
            </a:r>
            <a:r>
              <a:rPr spc="10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48765"/>
            <a:ext cx="8352790" cy="25793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1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b="1" spc="5" dirty="0">
                <a:solidFill>
                  <a:srgbClr val="FF0000"/>
                </a:solidFill>
                <a:latin typeface="Georgia"/>
                <a:cs typeface="Georgia"/>
              </a:rPr>
              <a:t>A </a:t>
            </a:r>
            <a:r>
              <a:rPr sz="2700" b="1" spc="-5" dirty="0">
                <a:solidFill>
                  <a:srgbClr val="FF0000"/>
                </a:solidFill>
                <a:latin typeface="Georgia"/>
                <a:cs typeface="Georgia"/>
              </a:rPr>
              <a:t>resource</a:t>
            </a:r>
            <a:r>
              <a:rPr sz="2700" b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spc="-15" dirty="0">
                <a:latin typeface="Georgia"/>
                <a:cs typeface="Georgia"/>
              </a:rPr>
              <a:t>is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an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item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that</a:t>
            </a:r>
            <a:r>
              <a:rPr sz="270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teacher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can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use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to 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support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learning,</a:t>
            </a:r>
            <a:r>
              <a:rPr sz="2700" spc="-8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such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file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or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link.</a:t>
            </a:r>
            <a:endParaRPr sz="2700">
              <a:latin typeface="Georgia"/>
              <a:cs typeface="Georgia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370205" algn="l"/>
              </a:tabLst>
            </a:pPr>
            <a:r>
              <a:rPr dirty="0"/>
              <a:t>	</a:t>
            </a:r>
            <a:r>
              <a:rPr sz="2700" spc="-5" dirty="0">
                <a:latin typeface="Georgia"/>
                <a:cs typeface="Georgia"/>
              </a:rPr>
              <a:t>Moodle</a:t>
            </a:r>
            <a:r>
              <a:rPr sz="2700" dirty="0">
                <a:latin typeface="Georgia"/>
                <a:cs typeface="Georgia"/>
              </a:rPr>
              <a:t> supports</a:t>
            </a:r>
            <a:r>
              <a:rPr sz="2700" spc="5" dirty="0">
                <a:latin typeface="Georgia"/>
                <a:cs typeface="Georgia"/>
              </a:rPr>
              <a:t> a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range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of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resource</a:t>
            </a:r>
            <a:r>
              <a:rPr sz="2700" spc="-5" dirty="0">
                <a:latin typeface="Georgia"/>
                <a:cs typeface="Georgia"/>
              </a:rPr>
              <a:t> types</a:t>
            </a:r>
            <a:r>
              <a:rPr sz="270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which </a:t>
            </a:r>
            <a:r>
              <a:rPr sz="2700" spc="-64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teachers can add </a:t>
            </a:r>
            <a:r>
              <a:rPr sz="2700" spc="-10" dirty="0">
                <a:latin typeface="Georgia"/>
                <a:cs typeface="Georgia"/>
              </a:rPr>
              <a:t>to </a:t>
            </a:r>
            <a:r>
              <a:rPr sz="2700" dirty="0">
                <a:latin typeface="Georgia"/>
                <a:cs typeface="Georgia"/>
              </a:rPr>
              <a:t>their </a:t>
            </a:r>
            <a:r>
              <a:rPr sz="2700" spc="-10" dirty="0">
                <a:latin typeface="Georgia"/>
                <a:cs typeface="Georgia"/>
              </a:rPr>
              <a:t>courses. </a:t>
            </a:r>
            <a:r>
              <a:rPr sz="2700" dirty="0">
                <a:latin typeface="Georgia"/>
                <a:cs typeface="Georgia"/>
              </a:rPr>
              <a:t>In edit mode, </a:t>
            </a:r>
            <a:r>
              <a:rPr sz="2700" spc="5" dirty="0">
                <a:latin typeface="Georgia"/>
                <a:cs typeface="Georgia"/>
              </a:rPr>
              <a:t>a 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teacher </a:t>
            </a:r>
            <a:r>
              <a:rPr sz="2700" spc="-5" dirty="0">
                <a:latin typeface="Georgia"/>
                <a:cs typeface="Georgia"/>
              </a:rPr>
              <a:t>can add </a:t>
            </a:r>
            <a:r>
              <a:rPr sz="2700" spc="-15" dirty="0">
                <a:latin typeface="Georgia"/>
                <a:cs typeface="Georgia"/>
              </a:rPr>
              <a:t>resources </a:t>
            </a:r>
            <a:r>
              <a:rPr sz="2700" dirty="0">
                <a:latin typeface="Georgia"/>
                <a:cs typeface="Georgia"/>
              </a:rPr>
              <a:t>via </a:t>
            </a:r>
            <a:r>
              <a:rPr sz="2700" spc="-10" dirty="0">
                <a:latin typeface="Georgia"/>
                <a:cs typeface="Georgia"/>
              </a:rPr>
              <a:t>the </a:t>
            </a:r>
            <a:r>
              <a:rPr sz="2700" dirty="0">
                <a:solidFill>
                  <a:srgbClr val="FF0000"/>
                </a:solidFill>
                <a:latin typeface="Georgia"/>
                <a:cs typeface="Georgia"/>
              </a:rPr>
              <a:t>'Add </a:t>
            </a:r>
            <a:r>
              <a:rPr sz="2700" spc="5" dirty="0">
                <a:solidFill>
                  <a:srgbClr val="FF0000"/>
                </a:solidFill>
                <a:latin typeface="Georgia"/>
                <a:cs typeface="Georgia"/>
              </a:rPr>
              <a:t>an </a:t>
            </a: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activity </a:t>
            </a:r>
            <a:r>
              <a:rPr sz="2700" spc="5" dirty="0">
                <a:solidFill>
                  <a:srgbClr val="FF0000"/>
                </a:solidFill>
                <a:latin typeface="Georgia"/>
                <a:cs typeface="Georgia"/>
              </a:rPr>
              <a:t>or </a:t>
            </a:r>
            <a:r>
              <a:rPr sz="2700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FF0000"/>
                </a:solidFill>
                <a:latin typeface="Georgia"/>
                <a:cs typeface="Georgia"/>
              </a:rPr>
              <a:t>resource'</a:t>
            </a:r>
            <a:r>
              <a:rPr sz="2700" spc="-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link.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8199" y="410921"/>
            <a:ext cx="3886835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dirty="0">
                <a:latin typeface="Georgia"/>
                <a:cs typeface="Georgia"/>
              </a:rPr>
              <a:t>Resources</a:t>
            </a:r>
            <a:r>
              <a:rPr b="1" spc="-105" dirty="0">
                <a:latin typeface="Georgia"/>
                <a:cs typeface="Georgia"/>
              </a:rPr>
              <a:t> </a:t>
            </a:r>
            <a:r>
              <a:rPr b="1" spc="5" dirty="0">
                <a:latin typeface="Georgia"/>
                <a:cs typeface="Georgia"/>
              </a:rPr>
              <a:t>Cont</a:t>
            </a:r>
            <a:r>
              <a:rPr b="1" spc="-70" dirty="0">
                <a:latin typeface="Georgia"/>
                <a:cs typeface="Georgia"/>
              </a:rPr>
              <a:t> </a:t>
            </a:r>
            <a:r>
              <a:rPr b="1" spc="10" dirty="0">
                <a:latin typeface="Georgia"/>
                <a:cs typeface="Georgia"/>
              </a:rPr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481708"/>
            <a:ext cx="8330565" cy="437451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87020" marR="297815" indent="-274955">
              <a:lnSpc>
                <a:spcPts val="2210"/>
              </a:lnSpc>
              <a:spcBef>
                <a:spcPts val="63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300" spc="5" dirty="0">
                <a:solidFill>
                  <a:srgbClr val="C00000"/>
                </a:solidFill>
                <a:latin typeface="Georgia"/>
                <a:cs typeface="Georgia"/>
              </a:rPr>
              <a:t>Book </a:t>
            </a:r>
            <a:r>
              <a:rPr sz="2300" dirty="0">
                <a:latin typeface="Georgia"/>
                <a:cs typeface="Georgia"/>
              </a:rPr>
              <a:t>- </a:t>
            </a:r>
            <a:r>
              <a:rPr sz="2300" spc="-5" dirty="0">
                <a:latin typeface="Georgia"/>
                <a:cs typeface="Georgia"/>
              </a:rPr>
              <a:t>Multi-page </a:t>
            </a:r>
            <a:r>
              <a:rPr sz="2300" spc="-10" dirty="0">
                <a:latin typeface="Georgia"/>
                <a:cs typeface="Georgia"/>
              </a:rPr>
              <a:t>resources </a:t>
            </a:r>
            <a:r>
              <a:rPr sz="2300" spc="-5" dirty="0">
                <a:latin typeface="Georgia"/>
                <a:cs typeface="Georgia"/>
              </a:rPr>
              <a:t>with </a:t>
            </a:r>
            <a:r>
              <a:rPr sz="2300" dirty="0">
                <a:latin typeface="Georgia"/>
                <a:cs typeface="Georgia"/>
              </a:rPr>
              <a:t>a book-like </a:t>
            </a:r>
            <a:r>
              <a:rPr sz="2300" spc="-5" dirty="0">
                <a:latin typeface="Georgia"/>
                <a:cs typeface="Georgia"/>
              </a:rPr>
              <a:t>format. </a:t>
            </a:r>
            <a:r>
              <a:rPr sz="2300" dirty="0">
                <a:latin typeface="Georgia"/>
                <a:cs typeface="Georgia"/>
              </a:rPr>
              <a:t> </a:t>
            </a:r>
            <a:r>
              <a:rPr sz="2300" i="1" spc="-5" dirty="0">
                <a:latin typeface="Georgia"/>
                <a:cs typeface="Georgia"/>
              </a:rPr>
              <a:t>Teachers</a:t>
            </a:r>
            <a:r>
              <a:rPr sz="2300" i="1" spc="-25" dirty="0">
                <a:latin typeface="Georgia"/>
                <a:cs typeface="Georgia"/>
              </a:rPr>
              <a:t> </a:t>
            </a:r>
            <a:r>
              <a:rPr sz="2300" i="1" dirty="0">
                <a:latin typeface="Georgia"/>
                <a:cs typeface="Georgia"/>
              </a:rPr>
              <a:t>can</a:t>
            </a:r>
            <a:r>
              <a:rPr sz="2300" i="1" spc="-15" dirty="0">
                <a:latin typeface="Georgia"/>
                <a:cs typeface="Georgia"/>
              </a:rPr>
              <a:t> </a:t>
            </a:r>
            <a:r>
              <a:rPr sz="2300" i="1" dirty="0">
                <a:latin typeface="Georgia"/>
                <a:cs typeface="Georgia"/>
              </a:rPr>
              <a:t>export</a:t>
            </a:r>
            <a:r>
              <a:rPr sz="2300" i="1" spc="-15" dirty="0">
                <a:latin typeface="Georgia"/>
                <a:cs typeface="Georgia"/>
              </a:rPr>
              <a:t> </a:t>
            </a:r>
            <a:r>
              <a:rPr sz="2300" i="1" spc="-5" dirty="0">
                <a:latin typeface="Georgia"/>
                <a:cs typeface="Georgia"/>
              </a:rPr>
              <a:t>their</a:t>
            </a:r>
            <a:r>
              <a:rPr sz="2300" i="1" spc="-15" dirty="0">
                <a:latin typeface="Georgia"/>
                <a:cs typeface="Georgia"/>
              </a:rPr>
              <a:t> </a:t>
            </a:r>
            <a:r>
              <a:rPr sz="2300" i="1" spc="5" dirty="0">
                <a:latin typeface="Georgia"/>
                <a:cs typeface="Georgia"/>
              </a:rPr>
              <a:t>Books</a:t>
            </a:r>
            <a:r>
              <a:rPr sz="2300" i="1" spc="-60" dirty="0">
                <a:latin typeface="Georgia"/>
                <a:cs typeface="Georgia"/>
              </a:rPr>
              <a:t> </a:t>
            </a:r>
            <a:r>
              <a:rPr sz="2300" i="1" dirty="0">
                <a:latin typeface="Georgia"/>
                <a:cs typeface="Georgia"/>
              </a:rPr>
              <a:t>as</a:t>
            </a:r>
            <a:r>
              <a:rPr sz="2300" i="1" spc="-10" dirty="0">
                <a:latin typeface="Georgia"/>
                <a:cs typeface="Georgia"/>
              </a:rPr>
              <a:t> </a:t>
            </a:r>
            <a:r>
              <a:rPr sz="2300" i="1" spc="-5" dirty="0">
                <a:latin typeface="Georgia"/>
                <a:cs typeface="Georgia"/>
              </a:rPr>
              <a:t>IMS</a:t>
            </a:r>
            <a:r>
              <a:rPr sz="2300" i="1" spc="-10" dirty="0">
                <a:latin typeface="Georgia"/>
                <a:cs typeface="Georgia"/>
              </a:rPr>
              <a:t> </a:t>
            </a:r>
            <a:r>
              <a:rPr sz="2300" i="1" dirty="0">
                <a:latin typeface="Georgia"/>
                <a:cs typeface="Georgia"/>
              </a:rPr>
              <a:t>Content</a:t>
            </a:r>
            <a:r>
              <a:rPr sz="2300" i="1" spc="-10" dirty="0">
                <a:latin typeface="Georgia"/>
                <a:cs typeface="Georgia"/>
              </a:rPr>
              <a:t> </a:t>
            </a:r>
            <a:r>
              <a:rPr sz="2300" i="1" dirty="0">
                <a:latin typeface="Georgia"/>
                <a:cs typeface="Georgia"/>
              </a:rPr>
              <a:t>Packaging </a:t>
            </a:r>
            <a:r>
              <a:rPr sz="2300" i="1" spc="-54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(admin must</a:t>
            </a:r>
            <a:r>
              <a:rPr sz="2300" spc="-10" dirty="0">
                <a:latin typeface="Georgia"/>
                <a:cs typeface="Georgia"/>
              </a:rPr>
              <a:t> allow</a:t>
            </a:r>
            <a:r>
              <a:rPr sz="2300" spc="2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teacher</a:t>
            </a:r>
            <a:r>
              <a:rPr sz="2300" spc="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role</a:t>
            </a:r>
            <a:r>
              <a:rPr sz="2300" dirty="0">
                <a:latin typeface="Georgia"/>
                <a:cs typeface="Georgia"/>
              </a:rPr>
              <a:t> to</a:t>
            </a:r>
            <a:r>
              <a:rPr sz="2300" spc="-3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export</a:t>
            </a:r>
            <a:r>
              <a:rPr sz="2300" spc="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IMS)</a:t>
            </a:r>
            <a:endParaRPr sz="2300">
              <a:latin typeface="Georgia"/>
              <a:cs typeface="Georgia"/>
            </a:endParaRPr>
          </a:p>
          <a:p>
            <a:pPr marL="287020" indent="-274955">
              <a:lnSpc>
                <a:spcPts val="2485"/>
              </a:lnSpc>
              <a:spcBef>
                <a:spcPts val="1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300" spc="-5" dirty="0">
                <a:solidFill>
                  <a:srgbClr val="C00000"/>
                </a:solidFill>
                <a:latin typeface="Georgia"/>
                <a:cs typeface="Georgia"/>
              </a:rPr>
              <a:t>File</a:t>
            </a:r>
            <a:r>
              <a:rPr sz="2300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-</a:t>
            </a:r>
            <a:r>
              <a:rPr sz="2300" spc="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</a:t>
            </a:r>
            <a:r>
              <a:rPr sz="2300" spc="-5" dirty="0">
                <a:latin typeface="Georgia"/>
                <a:cs typeface="Georgia"/>
              </a:rPr>
              <a:t> picture,</a:t>
            </a:r>
            <a:r>
              <a:rPr sz="2300" spc="2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</a:t>
            </a:r>
            <a:r>
              <a:rPr sz="2300" spc="-5" dirty="0">
                <a:latin typeface="Georgia"/>
                <a:cs typeface="Georgia"/>
              </a:rPr>
              <a:t> pdf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document,</a:t>
            </a:r>
            <a:r>
              <a:rPr sz="2300" dirty="0">
                <a:latin typeface="Georgia"/>
                <a:cs typeface="Georgia"/>
              </a:rPr>
              <a:t> a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spreadsheet,</a:t>
            </a:r>
            <a:r>
              <a:rPr sz="2300" spc="6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</a:t>
            </a:r>
            <a:r>
              <a:rPr sz="2300" spc="-5" dirty="0">
                <a:latin typeface="Georgia"/>
                <a:cs typeface="Georgia"/>
              </a:rPr>
              <a:t> sound</a:t>
            </a:r>
            <a:r>
              <a:rPr sz="230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file</a:t>
            </a:r>
            <a:endParaRPr sz="2300">
              <a:latin typeface="Georgia"/>
              <a:cs typeface="Georgia"/>
            </a:endParaRPr>
          </a:p>
          <a:p>
            <a:pPr marL="287020">
              <a:lnSpc>
                <a:spcPts val="2485"/>
              </a:lnSpc>
            </a:pPr>
            <a:r>
              <a:rPr sz="2300" spc="-5" dirty="0">
                <a:latin typeface="Georgia"/>
                <a:cs typeface="Georgia"/>
              </a:rPr>
              <a:t>&amp;etc.</a:t>
            </a:r>
            <a:endParaRPr sz="2300">
              <a:latin typeface="Georgia"/>
              <a:cs typeface="Georgia"/>
            </a:endParaRPr>
          </a:p>
          <a:p>
            <a:pPr marL="287020" indent="-274955">
              <a:lnSpc>
                <a:spcPts val="2485"/>
              </a:lnSpc>
              <a:spcBef>
                <a:spcPts val="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300" spc="-5" dirty="0">
                <a:solidFill>
                  <a:srgbClr val="C00000"/>
                </a:solidFill>
                <a:latin typeface="Georgia"/>
                <a:cs typeface="Georgia"/>
              </a:rPr>
              <a:t>Folder </a:t>
            </a:r>
            <a:r>
              <a:rPr sz="2300" dirty="0">
                <a:latin typeface="Georgia"/>
                <a:cs typeface="Georgia"/>
              </a:rPr>
              <a:t>- For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helping</a:t>
            </a:r>
            <a:r>
              <a:rPr sz="230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organize </a:t>
            </a:r>
            <a:r>
              <a:rPr sz="2300" spc="-10" dirty="0">
                <a:latin typeface="Georgia"/>
                <a:cs typeface="Georgia"/>
              </a:rPr>
              <a:t>files</a:t>
            </a:r>
            <a:r>
              <a:rPr sz="2300" spc="3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and</a:t>
            </a:r>
            <a:r>
              <a:rPr sz="2300" spc="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one </a:t>
            </a:r>
            <a:r>
              <a:rPr sz="2300" spc="-10" dirty="0">
                <a:latin typeface="Georgia"/>
                <a:cs typeface="Georgia"/>
              </a:rPr>
              <a:t>folder</a:t>
            </a:r>
            <a:r>
              <a:rPr sz="2300" spc="1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may</a:t>
            </a:r>
            <a:r>
              <a:rPr sz="2300" spc="-5" dirty="0">
                <a:latin typeface="Georgia"/>
                <a:cs typeface="Georgia"/>
              </a:rPr>
              <a:t> contain</a:t>
            </a:r>
            <a:endParaRPr sz="2300">
              <a:latin typeface="Georgia"/>
              <a:cs typeface="Georgia"/>
            </a:endParaRPr>
          </a:p>
          <a:p>
            <a:pPr marL="287020">
              <a:lnSpc>
                <a:spcPts val="2485"/>
              </a:lnSpc>
            </a:pPr>
            <a:r>
              <a:rPr sz="2300" spc="-5" dirty="0">
                <a:latin typeface="Georgia"/>
                <a:cs typeface="Georgia"/>
              </a:rPr>
              <a:t>other</a:t>
            </a:r>
            <a:r>
              <a:rPr sz="2300" spc="-35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folders</a:t>
            </a:r>
            <a:endParaRPr sz="2300">
              <a:latin typeface="Georgia"/>
              <a:cs typeface="Georgia"/>
            </a:endParaRPr>
          </a:p>
          <a:p>
            <a:pPr marL="287020" marR="68580" indent="-274955">
              <a:lnSpc>
                <a:spcPts val="2210"/>
              </a:lnSpc>
              <a:spcBef>
                <a:spcPts val="53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300" spc="-5" dirty="0">
                <a:solidFill>
                  <a:srgbClr val="C00000"/>
                </a:solidFill>
                <a:latin typeface="Georgia"/>
                <a:cs typeface="Georgia"/>
              </a:rPr>
              <a:t>Label</a:t>
            </a:r>
            <a:r>
              <a:rPr sz="2300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-</a:t>
            </a:r>
            <a:r>
              <a:rPr sz="2300" spc="-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Can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be</a:t>
            </a:r>
            <a:r>
              <a:rPr sz="2300" dirty="0">
                <a:latin typeface="Georgia"/>
                <a:cs typeface="Georgia"/>
              </a:rPr>
              <a:t> a</a:t>
            </a:r>
            <a:r>
              <a:rPr sz="2300" spc="-2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few</a:t>
            </a:r>
            <a:r>
              <a:rPr sz="2300" spc="2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displayed</a:t>
            </a:r>
            <a:r>
              <a:rPr sz="2300" spc="3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words</a:t>
            </a:r>
            <a:r>
              <a:rPr sz="2300" spc="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or</a:t>
            </a:r>
            <a:r>
              <a:rPr sz="2300" spc="-3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an</a:t>
            </a:r>
            <a:r>
              <a:rPr sz="2300" dirty="0">
                <a:latin typeface="Georgia"/>
                <a:cs typeface="Georgia"/>
              </a:rPr>
              <a:t> image</a:t>
            </a:r>
            <a:r>
              <a:rPr sz="2300" spc="1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used</a:t>
            </a:r>
            <a:r>
              <a:rPr sz="2300" spc="1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to </a:t>
            </a:r>
            <a:r>
              <a:rPr sz="230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separate</a:t>
            </a:r>
            <a:r>
              <a:rPr sz="2300" spc="3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resources</a:t>
            </a:r>
            <a:r>
              <a:rPr sz="2300" spc="3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and</a:t>
            </a:r>
            <a:r>
              <a:rPr sz="2300" spc="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activities</a:t>
            </a:r>
            <a:r>
              <a:rPr sz="2300" spc="4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in</a:t>
            </a:r>
            <a:r>
              <a:rPr sz="2300" spc="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topic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section,</a:t>
            </a:r>
            <a:r>
              <a:rPr sz="2300" spc="2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or</a:t>
            </a:r>
            <a:r>
              <a:rPr sz="2300" spc="-3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can</a:t>
            </a:r>
            <a:r>
              <a:rPr sz="2300" spc="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be a </a:t>
            </a:r>
            <a:r>
              <a:rPr sz="2300" spc="-54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lengthy</a:t>
            </a:r>
            <a:r>
              <a:rPr sz="230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description</a:t>
            </a:r>
            <a:r>
              <a:rPr sz="2300" spc="2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or</a:t>
            </a:r>
            <a:r>
              <a:rPr sz="2300" spc="-3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instructions</a:t>
            </a:r>
            <a:endParaRPr sz="2300">
              <a:latin typeface="Georgia"/>
              <a:cs typeface="Georgia"/>
            </a:endParaRPr>
          </a:p>
          <a:p>
            <a:pPr marL="287020" indent="-274955">
              <a:lnSpc>
                <a:spcPts val="2485"/>
              </a:lnSpc>
              <a:spcBef>
                <a:spcPts val="15"/>
              </a:spcBef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300" spc="-5" dirty="0">
                <a:solidFill>
                  <a:srgbClr val="C00000"/>
                </a:solidFill>
                <a:latin typeface="Georgia"/>
                <a:cs typeface="Georgia"/>
              </a:rPr>
              <a:t>Page</a:t>
            </a:r>
            <a:r>
              <a:rPr sz="23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-</a:t>
            </a:r>
            <a:r>
              <a:rPr sz="2300" spc="-5" dirty="0">
                <a:latin typeface="Georgia"/>
                <a:cs typeface="Georgia"/>
              </a:rPr>
              <a:t> The </a:t>
            </a:r>
            <a:r>
              <a:rPr sz="2300" spc="-10" dirty="0">
                <a:latin typeface="Georgia"/>
                <a:cs typeface="Georgia"/>
              </a:rPr>
              <a:t>student</a:t>
            </a:r>
            <a:r>
              <a:rPr sz="2300" spc="55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sees</a:t>
            </a:r>
            <a:r>
              <a:rPr sz="2300" spc="35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</a:t>
            </a:r>
            <a:r>
              <a:rPr sz="2300" spc="-5" dirty="0">
                <a:latin typeface="Georgia"/>
                <a:cs typeface="Georgia"/>
              </a:rPr>
              <a:t> single,</a:t>
            </a:r>
            <a:r>
              <a:rPr sz="2300" spc="5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scrollable</a:t>
            </a:r>
            <a:r>
              <a:rPr sz="2300" spc="30" dirty="0">
                <a:latin typeface="Georgia"/>
                <a:cs typeface="Georgia"/>
              </a:rPr>
              <a:t> </a:t>
            </a:r>
            <a:r>
              <a:rPr sz="2300" spc="-10" dirty="0">
                <a:latin typeface="Georgia"/>
                <a:cs typeface="Georgia"/>
              </a:rPr>
              <a:t>screen</a:t>
            </a:r>
            <a:r>
              <a:rPr sz="2300" spc="3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that</a:t>
            </a:r>
            <a:r>
              <a:rPr sz="2300" spc="20" dirty="0"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a</a:t>
            </a:r>
            <a:endParaRPr sz="2300">
              <a:latin typeface="Georgia"/>
              <a:cs typeface="Georgia"/>
            </a:endParaRPr>
          </a:p>
          <a:p>
            <a:pPr marL="287020">
              <a:lnSpc>
                <a:spcPts val="2485"/>
              </a:lnSpc>
            </a:pPr>
            <a:r>
              <a:rPr sz="2300" spc="-5" dirty="0">
                <a:latin typeface="Georgia"/>
                <a:cs typeface="Georgia"/>
              </a:rPr>
              <a:t>teacher</a:t>
            </a:r>
            <a:r>
              <a:rPr sz="230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creates</a:t>
            </a:r>
            <a:r>
              <a:rPr sz="2300" spc="2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with</a:t>
            </a:r>
            <a:r>
              <a:rPr sz="2300" spc="-1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the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robust</a:t>
            </a:r>
            <a:r>
              <a:rPr sz="2300" spc="-1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HTML</a:t>
            </a:r>
            <a:r>
              <a:rPr sz="230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editor</a:t>
            </a:r>
            <a:endParaRPr sz="2300">
              <a:latin typeface="Georgia"/>
              <a:cs typeface="Georgia"/>
            </a:endParaRPr>
          </a:p>
          <a:p>
            <a:pPr marL="287020" indent="-274955">
              <a:lnSpc>
                <a:spcPts val="2485"/>
              </a:lnSpc>
              <a:buClr>
                <a:srgbClr val="0E6EC5"/>
              </a:buClr>
              <a:buSzPct val="84782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300" dirty="0">
                <a:solidFill>
                  <a:srgbClr val="C00000"/>
                </a:solidFill>
                <a:latin typeface="Georgia"/>
                <a:cs typeface="Georgia"/>
              </a:rPr>
              <a:t>URL</a:t>
            </a:r>
            <a:r>
              <a:rPr sz="2300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300" dirty="0">
                <a:latin typeface="Georgia"/>
                <a:cs typeface="Georgia"/>
              </a:rPr>
              <a:t>-</a:t>
            </a:r>
            <a:r>
              <a:rPr sz="2300" spc="-5" dirty="0">
                <a:latin typeface="Georgia"/>
                <a:cs typeface="Georgia"/>
              </a:rPr>
              <a:t> You</a:t>
            </a:r>
            <a:r>
              <a:rPr sz="230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can</a:t>
            </a:r>
            <a:r>
              <a:rPr sz="230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send</a:t>
            </a:r>
            <a:r>
              <a:rPr sz="2300" spc="2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the</a:t>
            </a:r>
            <a:r>
              <a:rPr sz="2300" spc="-10" dirty="0">
                <a:latin typeface="Georgia"/>
                <a:cs typeface="Georgia"/>
              </a:rPr>
              <a:t> student</a:t>
            </a:r>
            <a:r>
              <a:rPr sz="2300" spc="5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to</a:t>
            </a:r>
            <a:r>
              <a:rPr sz="2300" spc="-2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any</a:t>
            </a:r>
            <a:r>
              <a:rPr sz="2300" spc="2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place</a:t>
            </a:r>
            <a:r>
              <a:rPr sz="2300" spc="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they </a:t>
            </a:r>
            <a:r>
              <a:rPr sz="2300" dirty="0">
                <a:latin typeface="Georgia"/>
                <a:cs typeface="Georgia"/>
              </a:rPr>
              <a:t>can </a:t>
            </a:r>
            <a:r>
              <a:rPr sz="2300" spc="-5" dirty="0">
                <a:latin typeface="Georgia"/>
                <a:cs typeface="Georgia"/>
              </a:rPr>
              <a:t>reach</a:t>
            </a:r>
            <a:r>
              <a:rPr sz="2300" spc="2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on</a:t>
            </a:r>
            <a:endParaRPr sz="2300">
              <a:latin typeface="Georgia"/>
              <a:cs typeface="Georgia"/>
            </a:endParaRPr>
          </a:p>
          <a:p>
            <a:pPr marL="287020">
              <a:lnSpc>
                <a:spcPts val="2485"/>
              </a:lnSpc>
            </a:pPr>
            <a:r>
              <a:rPr sz="2300" spc="-5" dirty="0">
                <a:latin typeface="Georgia"/>
                <a:cs typeface="Georgia"/>
              </a:rPr>
              <a:t>their</a:t>
            </a:r>
            <a:r>
              <a:rPr sz="2300" dirty="0">
                <a:latin typeface="Georgia"/>
                <a:cs typeface="Georgia"/>
              </a:rPr>
              <a:t> web</a:t>
            </a:r>
            <a:r>
              <a:rPr sz="2300" spc="-3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browser,</a:t>
            </a:r>
            <a:r>
              <a:rPr sz="2300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for</a:t>
            </a:r>
            <a:r>
              <a:rPr sz="2300" spc="-10" dirty="0">
                <a:latin typeface="Georgia"/>
                <a:cs typeface="Georgia"/>
              </a:rPr>
              <a:t> example</a:t>
            </a:r>
            <a:r>
              <a:rPr sz="2300" spc="5" dirty="0">
                <a:latin typeface="Georgia"/>
                <a:cs typeface="Georgia"/>
              </a:rPr>
              <a:t> </a:t>
            </a:r>
            <a:r>
              <a:rPr sz="2300" spc="-5" dirty="0">
                <a:latin typeface="Georgia"/>
                <a:cs typeface="Georgia"/>
              </a:rPr>
              <a:t>Wikipedia</a:t>
            </a:r>
            <a:endParaRPr sz="23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3" y="410921"/>
            <a:ext cx="3370579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dirty="0">
                <a:latin typeface="Georgia"/>
                <a:cs typeface="Georgia"/>
              </a:rPr>
              <a:t>Grouping</a:t>
            </a:r>
            <a:r>
              <a:rPr b="1" spc="-105" dirty="0">
                <a:latin typeface="Georgia"/>
                <a:cs typeface="Georgia"/>
              </a:rPr>
              <a:t> </a:t>
            </a:r>
            <a:r>
              <a:rPr b="1" spc="5" dirty="0">
                <a:latin typeface="Georgia"/>
                <a:cs typeface="Georgia"/>
              </a:rPr>
              <a:t>users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07540"/>
            <a:ext cx="8352790" cy="2495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 algn="just">
              <a:lnSpc>
                <a:spcPct val="120100"/>
              </a:lnSpc>
              <a:spcBef>
                <a:spcPts val="95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b="1" spc="-5" dirty="0">
                <a:latin typeface="Georgia"/>
                <a:cs typeface="Georgia"/>
              </a:rPr>
              <a:t>Groups</a:t>
            </a:r>
            <a:r>
              <a:rPr sz="2700" spc="-5" dirty="0">
                <a:latin typeface="Georgia"/>
                <a:cs typeface="Georgia"/>
              </a:rPr>
              <a:t>: </a:t>
            </a:r>
            <a:r>
              <a:rPr sz="2700" spc="5" dirty="0">
                <a:latin typeface="Georgia"/>
                <a:cs typeface="Georgia"/>
              </a:rPr>
              <a:t>On </a:t>
            </a:r>
            <a:r>
              <a:rPr sz="2700" spc="-5" dirty="0">
                <a:latin typeface="Georgia"/>
                <a:cs typeface="Georgia"/>
              </a:rPr>
              <a:t>the </a:t>
            </a:r>
            <a:r>
              <a:rPr sz="2700" spc="-15" dirty="0">
                <a:latin typeface="Georgia"/>
                <a:cs typeface="Georgia"/>
              </a:rPr>
              <a:t>course </a:t>
            </a:r>
            <a:r>
              <a:rPr sz="2700" spc="-10" dirty="0">
                <a:latin typeface="Georgia"/>
                <a:cs typeface="Georgia"/>
              </a:rPr>
              <a:t>level </a:t>
            </a:r>
            <a:r>
              <a:rPr sz="2700" spc="-5" dirty="0">
                <a:latin typeface="Georgia"/>
                <a:cs typeface="Georgia"/>
              </a:rPr>
              <a:t>you </a:t>
            </a:r>
            <a:r>
              <a:rPr sz="2700" spc="-10" dirty="0">
                <a:latin typeface="Georgia"/>
                <a:cs typeface="Georgia"/>
              </a:rPr>
              <a:t>can assign </a:t>
            </a:r>
            <a:r>
              <a:rPr sz="2700" spc="5" dirty="0">
                <a:latin typeface="Georgia"/>
                <a:cs typeface="Georgia"/>
              </a:rPr>
              <a:t>a </a:t>
            </a:r>
            <a:r>
              <a:rPr sz="2700" dirty="0">
                <a:latin typeface="Georgia"/>
                <a:cs typeface="Georgia"/>
              </a:rPr>
              <a:t>user </a:t>
            </a:r>
            <a:r>
              <a:rPr sz="2700" spc="-20" dirty="0">
                <a:latin typeface="Georgia"/>
                <a:cs typeface="Georgia"/>
              </a:rPr>
              <a:t>to </a:t>
            </a:r>
            <a:r>
              <a:rPr sz="2700" spc="-64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one </a:t>
            </a:r>
            <a:r>
              <a:rPr sz="2700" dirty="0">
                <a:latin typeface="Georgia"/>
                <a:cs typeface="Georgia"/>
              </a:rPr>
              <a:t>(or more) groups. In </a:t>
            </a:r>
            <a:r>
              <a:rPr sz="2700" spc="5" dirty="0">
                <a:latin typeface="Georgia"/>
                <a:cs typeface="Georgia"/>
              </a:rPr>
              <a:t>a </a:t>
            </a:r>
            <a:r>
              <a:rPr sz="2700" spc="-10" dirty="0">
                <a:latin typeface="Georgia"/>
                <a:cs typeface="Georgia"/>
              </a:rPr>
              <a:t>course </a:t>
            </a:r>
            <a:r>
              <a:rPr sz="2700" spc="-5" dirty="0">
                <a:latin typeface="Georgia"/>
                <a:cs typeface="Georgia"/>
              </a:rPr>
              <a:t>you </a:t>
            </a:r>
            <a:r>
              <a:rPr sz="2700" dirty="0">
                <a:latin typeface="Georgia"/>
                <a:cs typeface="Georgia"/>
              </a:rPr>
              <a:t>can assign </a:t>
            </a:r>
            <a:r>
              <a:rPr sz="2700" spc="5" dirty="0">
                <a:latin typeface="Georgia"/>
                <a:cs typeface="Georgia"/>
              </a:rPr>
              <a:t>a 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context(activity) </a:t>
            </a:r>
            <a:r>
              <a:rPr sz="2700" dirty="0">
                <a:latin typeface="Georgia"/>
                <a:cs typeface="Georgia"/>
              </a:rPr>
              <a:t>to </a:t>
            </a:r>
            <a:r>
              <a:rPr sz="2700" spc="5" dirty="0">
                <a:latin typeface="Georgia"/>
                <a:cs typeface="Georgia"/>
              </a:rPr>
              <a:t>a </a:t>
            </a:r>
            <a:r>
              <a:rPr sz="2700" spc="-5" dirty="0">
                <a:latin typeface="Georgia"/>
                <a:cs typeface="Georgia"/>
              </a:rPr>
              <a:t>group. </a:t>
            </a:r>
            <a:r>
              <a:rPr sz="2700" dirty="0">
                <a:latin typeface="Georgia"/>
                <a:cs typeface="Georgia"/>
              </a:rPr>
              <a:t>When </a:t>
            </a:r>
            <a:r>
              <a:rPr sz="2700" spc="-5" dirty="0">
                <a:latin typeface="Georgia"/>
                <a:cs typeface="Georgia"/>
              </a:rPr>
              <a:t>members </a:t>
            </a:r>
            <a:r>
              <a:rPr sz="2700" spc="5" dirty="0">
                <a:latin typeface="Georgia"/>
                <a:cs typeface="Georgia"/>
              </a:rPr>
              <a:t>of </a:t>
            </a:r>
            <a:r>
              <a:rPr sz="2700" spc="-5" dirty="0">
                <a:latin typeface="Georgia"/>
                <a:cs typeface="Georgia"/>
              </a:rPr>
              <a:t>the </a:t>
            </a:r>
            <a:r>
              <a:rPr sz="270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group </a:t>
            </a:r>
            <a:r>
              <a:rPr sz="2700" spc="-10" dirty="0">
                <a:latin typeface="Georgia"/>
                <a:cs typeface="Georgia"/>
              </a:rPr>
              <a:t>leave </a:t>
            </a:r>
            <a:r>
              <a:rPr sz="2700" spc="-5" dirty="0">
                <a:latin typeface="Georgia"/>
                <a:cs typeface="Georgia"/>
              </a:rPr>
              <a:t>the course, </a:t>
            </a:r>
            <a:r>
              <a:rPr sz="2700" dirty="0">
                <a:latin typeface="Georgia"/>
                <a:cs typeface="Georgia"/>
              </a:rPr>
              <a:t>they </a:t>
            </a:r>
            <a:r>
              <a:rPr sz="2700" spc="-10" dirty="0">
                <a:latin typeface="Georgia"/>
                <a:cs typeface="Georgia"/>
              </a:rPr>
              <a:t>lose </a:t>
            </a:r>
            <a:r>
              <a:rPr sz="2700" dirty="0">
                <a:latin typeface="Georgia"/>
                <a:cs typeface="Georgia"/>
              </a:rPr>
              <a:t>their </a:t>
            </a:r>
            <a:r>
              <a:rPr sz="2700" spc="-5" dirty="0">
                <a:latin typeface="Georgia"/>
                <a:cs typeface="Georgia"/>
              </a:rPr>
              <a:t>identity with </a:t>
            </a:r>
            <a:r>
              <a:rPr sz="2700" dirty="0">
                <a:latin typeface="Georgia"/>
                <a:cs typeface="Georgia"/>
              </a:rPr>
              <a:t> the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group.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729" y="410921"/>
            <a:ext cx="5840730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/>
              <a:t>To</a:t>
            </a:r>
            <a:r>
              <a:rPr spc="-20" dirty="0"/>
              <a:t> </a:t>
            </a:r>
            <a:r>
              <a:rPr spc="5" dirty="0"/>
              <a:t>Access</a:t>
            </a:r>
            <a:r>
              <a:rPr spc="-75" dirty="0"/>
              <a:t> </a:t>
            </a:r>
            <a:r>
              <a:rPr dirty="0"/>
              <a:t>ATTC</a:t>
            </a:r>
            <a:r>
              <a:rPr spc="-30" dirty="0"/>
              <a:t> </a:t>
            </a:r>
            <a:r>
              <a:rPr spc="5" dirty="0"/>
              <a:t>E-learning</a:t>
            </a:r>
            <a:r>
              <a:rPr spc="-25" dirty="0"/>
              <a:t> </a:t>
            </a:r>
            <a:r>
              <a:rPr dirty="0"/>
              <a:t>site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51812"/>
            <a:ext cx="8326120" cy="3664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5"/>
              </a:spcBef>
              <a:buClr>
                <a:srgbClr val="0E6EC5"/>
              </a:buClr>
              <a:buSzPct val="84090"/>
              <a:buFont typeface="Segoe UI Symbol"/>
              <a:buChar char="⚫"/>
              <a:tabLst>
                <a:tab pos="287020" algn="l"/>
                <a:tab pos="287655" algn="l"/>
                <a:tab pos="2908300" algn="l"/>
              </a:tabLst>
            </a:pPr>
            <a:r>
              <a:rPr sz="2200" b="1" dirty="0">
                <a:latin typeface="Georgia"/>
                <a:cs typeface="Georgia"/>
              </a:rPr>
              <a:t>ATTC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E-Learning	</a:t>
            </a:r>
            <a:r>
              <a:rPr sz="2200" b="1" spc="5" dirty="0">
                <a:latin typeface="Georgia"/>
                <a:cs typeface="Georgia"/>
              </a:rPr>
              <a:t>Site</a:t>
            </a:r>
            <a:r>
              <a:rPr sz="2200" b="1" dirty="0">
                <a:latin typeface="Georgia"/>
                <a:cs typeface="Georgia"/>
              </a:rPr>
              <a:t> url </a:t>
            </a:r>
            <a:r>
              <a:rPr sz="2200" b="1" spc="-5" dirty="0">
                <a:latin typeface="Georgia"/>
                <a:cs typeface="Georgia"/>
                <a:hlinkClick r:id="rId2"/>
              </a:rPr>
              <a:t>(h</a:t>
            </a:r>
            <a:r>
              <a:rPr sz="2200" b="1" spc="-5" dirty="0">
                <a:latin typeface="Georgia"/>
                <a:cs typeface="Georgia"/>
              </a:rPr>
              <a:t>t</a:t>
            </a:r>
            <a:r>
              <a:rPr sz="2200" b="1" spc="-5" dirty="0">
                <a:latin typeface="Georgia"/>
                <a:cs typeface="Georgia"/>
                <a:hlinkClick r:id="rId2"/>
              </a:rPr>
              <a:t>tp://10.128.16.36/moodle)</a:t>
            </a:r>
            <a:endParaRPr sz="22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</a:pPr>
            <a:r>
              <a:rPr sz="2200" b="1" dirty="0">
                <a:latin typeface="Georgia"/>
                <a:cs typeface="Georgia"/>
              </a:rPr>
              <a:t>write</a:t>
            </a:r>
            <a:r>
              <a:rPr sz="2200" b="1" spc="-35" dirty="0">
                <a:latin typeface="Georgia"/>
                <a:cs typeface="Georgia"/>
              </a:rPr>
              <a:t> </a:t>
            </a:r>
            <a:r>
              <a:rPr sz="2200" b="1" spc="5" dirty="0">
                <a:latin typeface="Georgia"/>
                <a:cs typeface="Georgia"/>
              </a:rPr>
              <a:t>the</a:t>
            </a:r>
            <a:r>
              <a:rPr sz="2200" b="1" spc="-35" dirty="0">
                <a:latin typeface="Georgia"/>
                <a:cs typeface="Georgia"/>
              </a:rPr>
              <a:t> </a:t>
            </a:r>
            <a:r>
              <a:rPr sz="2200" b="1" spc="5" dirty="0">
                <a:latin typeface="Georgia"/>
                <a:cs typeface="Georgia"/>
              </a:rPr>
              <a:t>address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on </a:t>
            </a:r>
            <a:r>
              <a:rPr sz="2200" b="1" spc="5" dirty="0">
                <a:latin typeface="Georgia"/>
                <a:cs typeface="Georgia"/>
              </a:rPr>
              <a:t>the</a:t>
            </a:r>
            <a:r>
              <a:rPr sz="2200" b="1" spc="-3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browser</a:t>
            </a:r>
            <a:r>
              <a:rPr sz="2200" b="1" spc="4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url</a:t>
            </a:r>
            <a:endParaRPr sz="22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35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dirty="0">
                <a:latin typeface="Georgia"/>
                <a:cs typeface="Georgia"/>
              </a:rPr>
              <a:t>Click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Login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button</a:t>
            </a:r>
            <a:endParaRPr sz="27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spc="5" dirty="0">
                <a:latin typeface="Georgia"/>
                <a:cs typeface="Georgia"/>
              </a:rPr>
              <a:t>Insert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your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own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username</a:t>
            </a:r>
            <a:r>
              <a:rPr sz="2700" spc="-9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and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password</a:t>
            </a:r>
            <a:endParaRPr sz="2700">
              <a:latin typeface="Georgia"/>
              <a:cs typeface="Georgia"/>
            </a:endParaRPr>
          </a:p>
          <a:p>
            <a:pPr marL="287020" marR="235585" indent="-274955">
              <a:lnSpc>
                <a:spcPct val="100000"/>
              </a:lnSpc>
              <a:spcBef>
                <a:spcPts val="645"/>
              </a:spcBef>
              <a:buClr>
                <a:srgbClr val="0E6EC5"/>
              </a:buClr>
              <a:buSzPct val="85185"/>
              <a:buFont typeface="Segoe UI Symbol"/>
              <a:buChar char="⚫"/>
              <a:tabLst>
                <a:tab pos="287655" algn="l"/>
              </a:tabLst>
            </a:pPr>
            <a:r>
              <a:rPr sz="2700" spc="5" dirty="0">
                <a:latin typeface="Georgia"/>
                <a:cs typeface="Georgia"/>
              </a:rPr>
              <a:t>The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system</a:t>
            </a:r>
            <a:r>
              <a:rPr sz="2700" spc="-9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automatically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enforce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you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5" dirty="0">
                <a:latin typeface="Georgia"/>
                <a:cs typeface="Georgia"/>
              </a:rPr>
              <a:t> change</a:t>
            </a:r>
            <a:r>
              <a:rPr sz="2700" spc="-7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 </a:t>
            </a:r>
            <a:r>
              <a:rPr sz="2700" spc="-6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password.</a:t>
            </a:r>
            <a:endParaRPr sz="2700">
              <a:latin typeface="Georgia"/>
              <a:cs typeface="Georgia"/>
            </a:endParaRPr>
          </a:p>
          <a:p>
            <a:pPr marL="561340" marR="5080" lvl="1" indent="-274320" algn="just">
              <a:lnSpc>
                <a:spcPct val="100000"/>
              </a:lnSpc>
              <a:spcBef>
                <a:spcPts val="550"/>
              </a:spcBef>
              <a:buClr>
                <a:srgbClr val="009DD9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sz="2200" spc="5" dirty="0">
                <a:solidFill>
                  <a:srgbClr val="FF0000"/>
                </a:solidFill>
                <a:latin typeface="Georgia"/>
                <a:cs typeface="Georgia"/>
              </a:rPr>
              <a:t>Your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password </a:t>
            </a:r>
            <a:r>
              <a:rPr sz="2200" spc="5" dirty="0">
                <a:solidFill>
                  <a:srgbClr val="FF0000"/>
                </a:solidFill>
                <a:latin typeface="Georgia"/>
                <a:cs typeface="Georgia"/>
              </a:rPr>
              <a:t>must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have </a:t>
            </a:r>
            <a:r>
              <a:rPr sz="2200" spc="5" dirty="0">
                <a:solidFill>
                  <a:srgbClr val="FF0000"/>
                </a:solidFill>
                <a:latin typeface="Georgia"/>
                <a:cs typeface="Georgia"/>
              </a:rPr>
              <a:t>8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characters, </a:t>
            </a:r>
            <a:r>
              <a:rPr sz="2200" spc="-5" dirty="0">
                <a:solidFill>
                  <a:srgbClr val="FF0000"/>
                </a:solidFill>
                <a:latin typeface="Georgia"/>
                <a:cs typeface="Georgia"/>
              </a:rPr>
              <a:t>at least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1 digits ,at </a:t>
            </a:r>
            <a:r>
              <a:rPr sz="2200" spc="-10" dirty="0">
                <a:solidFill>
                  <a:srgbClr val="FF0000"/>
                </a:solidFill>
                <a:latin typeface="Georgia"/>
                <a:cs typeface="Georgia"/>
              </a:rPr>
              <a:t>least </a:t>
            </a:r>
            <a:r>
              <a:rPr sz="2200" spc="-5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1 lower case </a:t>
            </a:r>
            <a:r>
              <a:rPr sz="2200" spc="-5" dirty="0">
                <a:solidFill>
                  <a:srgbClr val="FF0000"/>
                </a:solidFill>
                <a:latin typeface="Georgia"/>
                <a:cs typeface="Georgia"/>
              </a:rPr>
              <a:t>letters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,at </a:t>
            </a:r>
            <a:r>
              <a:rPr sz="2200" spc="-10" dirty="0">
                <a:solidFill>
                  <a:srgbClr val="FF0000"/>
                </a:solidFill>
                <a:latin typeface="Georgia"/>
                <a:cs typeface="Georgia"/>
              </a:rPr>
              <a:t>least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1 upper case </a:t>
            </a:r>
            <a:r>
              <a:rPr sz="2200" spc="-5" dirty="0">
                <a:solidFill>
                  <a:srgbClr val="FF0000"/>
                </a:solidFill>
                <a:latin typeface="Georgia"/>
                <a:cs typeface="Georgia"/>
              </a:rPr>
              <a:t>letters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,at </a:t>
            </a:r>
            <a:r>
              <a:rPr sz="2200" spc="-10" dirty="0">
                <a:solidFill>
                  <a:srgbClr val="FF0000"/>
                </a:solidFill>
                <a:latin typeface="Georgia"/>
                <a:cs typeface="Georgia"/>
              </a:rPr>
              <a:t>least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1 non </a:t>
            </a:r>
            <a:r>
              <a:rPr sz="2200" spc="5" dirty="0">
                <a:solidFill>
                  <a:srgbClr val="FF0000"/>
                </a:solidFill>
                <a:latin typeface="Georgia"/>
                <a:cs typeface="Georgia"/>
              </a:rPr>
              <a:t>– </a:t>
            </a:r>
            <a:r>
              <a:rPr sz="2200" spc="-5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Georgia"/>
                <a:cs typeface="Georgia"/>
              </a:rPr>
              <a:t>alphanumeric</a:t>
            </a:r>
            <a:r>
              <a:rPr sz="2200" spc="4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characters</a:t>
            </a:r>
            <a:r>
              <a:rPr sz="2200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such</a:t>
            </a:r>
            <a:r>
              <a:rPr sz="22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Georgia"/>
                <a:cs typeface="Georgia"/>
              </a:rPr>
              <a:t>as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 *,-,_,</a:t>
            </a:r>
            <a:r>
              <a:rPr sz="220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Georgia"/>
                <a:cs typeface="Georgia"/>
              </a:rPr>
              <a:t>or</a:t>
            </a:r>
            <a:r>
              <a:rPr sz="2200" b="1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Georgia"/>
                <a:cs typeface="Georgia"/>
              </a:rPr>
              <a:t>#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945" y="410921"/>
            <a:ext cx="5436235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>
                <a:hlinkClick r:id="rId2"/>
              </a:rPr>
              <a:t>http://</a:t>
            </a:r>
            <a:r>
              <a:rPr dirty="0" smtClean="0">
                <a:hlinkClick r:id="rId2"/>
              </a:rPr>
              <a:t>10.128.16.36</a:t>
            </a:r>
            <a:endParaRPr dirty="0">
              <a:hlinkClick r:id="rId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41780"/>
            <a:ext cx="8763000" cy="53828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7264" y="410921"/>
            <a:ext cx="3646804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-5" dirty="0"/>
              <a:t>Login</a:t>
            </a:r>
            <a:r>
              <a:rPr spc="-3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9831" y="115823"/>
            <a:ext cx="8779510" cy="6112510"/>
            <a:chOff x="179831" y="115823"/>
            <a:chExt cx="8779510" cy="61125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268041"/>
              <a:ext cx="8779482" cy="49601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15823"/>
              <a:ext cx="935736" cy="1152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3826" y="410921"/>
            <a:ext cx="4229735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5" dirty="0"/>
              <a:t>Change</a:t>
            </a:r>
            <a:r>
              <a:rPr spc="-90" dirty="0"/>
              <a:t> </a:t>
            </a:r>
            <a:r>
              <a:rPr spc="-5" dirty="0"/>
              <a:t>your</a:t>
            </a:r>
            <a:r>
              <a:rPr spc="-55" dirty="0"/>
              <a:t> </a:t>
            </a:r>
            <a:r>
              <a:rPr spc="5" dirty="0"/>
              <a:t>password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1380742"/>
            <a:ext cx="8784336" cy="5361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2936"/>
            <a:ext cx="8839200" cy="4996180"/>
          </a:xfrm>
          <a:custGeom>
            <a:avLst/>
            <a:gdLst/>
            <a:ahLst/>
            <a:cxnLst/>
            <a:rect l="l" t="t" r="r" b="b"/>
            <a:pathLst>
              <a:path w="8839200" h="4996180">
                <a:moveTo>
                  <a:pt x="0" y="4995672"/>
                </a:moveTo>
                <a:lnTo>
                  <a:pt x="8839200" y="4995672"/>
                </a:lnTo>
                <a:lnTo>
                  <a:pt x="8839200" y="0"/>
                </a:lnTo>
                <a:lnTo>
                  <a:pt x="0" y="0"/>
                </a:lnTo>
                <a:lnTo>
                  <a:pt x="0" y="4995672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6456"/>
            <a:ext cx="8839200" cy="9525"/>
          </a:xfrm>
          <a:custGeom>
            <a:avLst/>
            <a:gdLst/>
            <a:ahLst/>
            <a:cxnLst/>
            <a:rect l="l" t="t" r="r" b="b"/>
            <a:pathLst>
              <a:path w="8839200" h="9525">
                <a:moveTo>
                  <a:pt x="0" y="9143"/>
                </a:moveTo>
                <a:lnTo>
                  <a:pt x="8839200" y="9143"/>
                </a:lnTo>
                <a:lnTo>
                  <a:pt x="8839200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1392936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152400" y="1392936"/>
                  </a:lnTo>
                  <a:lnTo>
                    <a:pt x="8991600" y="1392936"/>
                  </a:lnTo>
                  <a:lnTo>
                    <a:pt x="8991600" y="6858000"/>
                  </a:lnTo>
                  <a:lnTo>
                    <a:pt x="9144000" y="6858000"/>
                  </a:lnTo>
                  <a:lnTo>
                    <a:pt x="9144000" y="1392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352" y="6388608"/>
              <a:ext cx="8833485" cy="307975"/>
            </a:xfrm>
            <a:custGeom>
              <a:avLst/>
              <a:gdLst/>
              <a:ahLst/>
              <a:cxnLst/>
              <a:rect l="l" t="t" r="r" b="b"/>
              <a:pathLst>
                <a:path w="8833485" h="307975">
                  <a:moveTo>
                    <a:pt x="8833104" y="0"/>
                  </a:moveTo>
                  <a:lnTo>
                    <a:pt x="0" y="0"/>
                  </a:lnTo>
                  <a:lnTo>
                    <a:pt x="0" y="307847"/>
                  </a:lnTo>
                  <a:lnTo>
                    <a:pt x="8833104" y="307847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923" y="156971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08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923" y="1278636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144">
              <a:solidFill>
                <a:srgbClr val="08B7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67200" y="95707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37303" y="1028446"/>
              <a:ext cx="472440" cy="471170"/>
            </a:xfrm>
            <a:custGeom>
              <a:avLst/>
              <a:gdLst/>
              <a:ahLst/>
              <a:cxnLst/>
              <a:rect l="l" t="t" r="r" b="b"/>
              <a:pathLst>
                <a:path w="472439" h="471169">
                  <a:moveTo>
                    <a:pt x="258953" y="0"/>
                  </a:moveTo>
                  <a:lnTo>
                    <a:pt x="234950" y="0"/>
                  </a:lnTo>
                  <a:lnTo>
                    <a:pt x="210693" y="1270"/>
                  </a:lnTo>
                  <a:lnTo>
                    <a:pt x="164719" y="10160"/>
                  </a:lnTo>
                  <a:lnTo>
                    <a:pt x="122555" y="29210"/>
                  </a:lnTo>
                  <a:lnTo>
                    <a:pt x="85090" y="54610"/>
                  </a:lnTo>
                  <a:lnTo>
                    <a:pt x="53212" y="86360"/>
                  </a:lnTo>
                  <a:lnTo>
                    <a:pt x="27940" y="124460"/>
                  </a:lnTo>
                  <a:lnTo>
                    <a:pt x="10287" y="166370"/>
                  </a:lnTo>
                  <a:lnTo>
                    <a:pt x="1016" y="213360"/>
                  </a:lnTo>
                  <a:lnTo>
                    <a:pt x="0" y="23622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210" y="349250"/>
                  </a:lnTo>
                  <a:lnTo>
                    <a:pt x="54737" y="387350"/>
                  </a:lnTo>
                  <a:lnTo>
                    <a:pt x="86995" y="419100"/>
                  </a:lnTo>
                  <a:lnTo>
                    <a:pt x="124713" y="444500"/>
                  </a:lnTo>
                  <a:lnTo>
                    <a:pt x="167259" y="461010"/>
                  </a:lnTo>
                  <a:lnTo>
                    <a:pt x="213487" y="471170"/>
                  </a:lnTo>
                  <a:lnTo>
                    <a:pt x="237490" y="471170"/>
                  </a:lnTo>
                  <a:lnTo>
                    <a:pt x="261747" y="469900"/>
                  </a:lnTo>
                  <a:lnTo>
                    <a:pt x="284988" y="467360"/>
                  </a:lnTo>
                  <a:lnTo>
                    <a:pt x="307721" y="461010"/>
                  </a:lnTo>
                  <a:lnTo>
                    <a:pt x="323233" y="454660"/>
                  </a:lnTo>
                  <a:lnTo>
                    <a:pt x="236600" y="454660"/>
                  </a:lnTo>
                  <a:lnTo>
                    <a:pt x="214249" y="453390"/>
                  </a:lnTo>
                  <a:lnTo>
                    <a:pt x="171576" y="444500"/>
                  </a:lnTo>
                  <a:lnTo>
                    <a:pt x="132207" y="427990"/>
                  </a:lnTo>
                  <a:lnTo>
                    <a:pt x="97282" y="405130"/>
                  </a:lnTo>
                  <a:lnTo>
                    <a:pt x="67563" y="375920"/>
                  </a:lnTo>
                  <a:lnTo>
                    <a:pt x="43942" y="340360"/>
                  </a:lnTo>
                  <a:lnTo>
                    <a:pt x="27178" y="300990"/>
                  </a:lnTo>
                  <a:lnTo>
                    <a:pt x="18415" y="257810"/>
                  </a:lnTo>
                  <a:lnTo>
                    <a:pt x="17272" y="236220"/>
                  </a:lnTo>
                  <a:lnTo>
                    <a:pt x="18287" y="213360"/>
                  </a:lnTo>
                  <a:lnTo>
                    <a:pt x="26924" y="171450"/>
                  </a:lnTo>
                  <a:lnTo>
                    <a:pt x="43561" y="132080"/>
                  </a:lnTo>
                  <a:lnTo>
                    <a:pt x="67056" y="96520"/>
                  </a:lnTo>
                  <a:lnTo>
                    <a:pt x="96647" y="67310"/>
                  </a:lnTo>
                  <a:lnTo>
                    <a:pt x="131572" y="43180"/>
                  </a:lnTo>
                  <a:lnTo>
                    <a:pt x="170687" y="26670"/>
                  </a:lnTo>
                  <a:lnTo>
                    <a:pt x="213360" y="17780"/>
                  </a:lnTo>
                  <a:lnTo>
                    <a:pt x="235838" y="16510"/>
                  </a:lnTo>
                  <a:lnTo>
                    <a:pt x="323490" y="16510"/>
                  </a:lnTo>
                  <a:lnTo>
                    <a:pt x="305181" y="10160"/>
                  </a:lnTo>
                  <a:lnTo>
                    <a:pt x="282575" y="3810"/>
                  </a:lnTo>
                  <a:lnTo>
                    <a:pt x="258953" y="0"/>
                  </a:lnTo>
                  <a:close/>
                </a:path>
                <a:path w="472439" h="471169">
                  <a:moveTo>
                    <a:pt x="323490" y="16510"/>
                  </a:moveTo>
                  <a:lnTo>
                    <a:pt x="235838" y="16510"/>
                  </a:lnTo>
                  <a:lnTo>
                    <a:pt x="258191" y="17780"/>
                  </a:lnTo>
                  <a:lnTo>
                    <a:pt x="279908" y="21590"/>
                  </a:lnTo>
                  <a:lnTo>
                    <a:pt x="321183" y="34290"/>
                  </a:lnTo>
                  <a:lnTo>
                    <a:pt x="358267" y="53340"/>
                  </a:lnTo>
                  <a:lnTo>
                    <a:pt x="390779" y="80010"/>
                  </a:lnTo>
                  <a:lnTo>
                    <a:pt x="417575" y="113030"/>
                  </a:lnTo>
                  <a:lnTo>
                    <a:pt x="437896" y="149860"/>
                  </a:lnTo>
                  <a:lnTo>
                    <a:pt x="450596" y="190500"/>
                  </a:lnTo>
                  <a:lnTo>
                    <a:pt x="455168" y="234950"/>
                  </a:lnTo>
                  <a:lnTo>
                    <a:pt x="454151" y="257810"/>
                  </a:lnTo>
                  <a:lnTo>
                    <a:pt x="445516" y="299720"/>
                  </a:lnTo>
                  <a:lnTo>
                    <a:pt x="429006" y="339090"/>
                  </a:lnTo>
                  <a:lnTo>
                    <a:pt x="405384" y="374650"/>
                  </a:lnTo>
                  <a:lnTo>
                    <a:pt x="375793" y="403860"/>
                  </a:lnTo>
                  <a:lnTo>
                    <a:pt x="340995" y="427990"/>
                  </a:lnTo>
                  <a:lnTo>
                    <a:pt x="301751" y="444500"/>
                  </a:lnTo>
                  <a:lnTo>
                    <a:pt x="259080" y="453390"/>
                  </a:lnTo>
                  <a:lnTo>
                    <a:pt x="236600" y="454660"/>
                  </a:lnTo>
                  <a:lnTo>
                    <a:pt x="323233" y="454660"/>
                  </a:lnTo>
                  <a:lnTo>
                    <a:pt x="369316" y="430530"/>
                  </a:lnTo>
                  <a:lnTo>
                    <a:pt x="404241" y="401320"/>
                  </a:lnTo>
                  <a:lnTo>
                    <a:pt x="432688" y="367030"/>
                  </a:lnTo>
                  <a:lnTo>
                    <a:pt x="454406" y="326390"/>
                  </a:lnTo>
                  <a:lnTo>
                    <a:pt x="467868" y="281940"/>
                  </a:lnTo>
                  <a:lnTo>
                    <a:pt x="472440" y="234950"/>
                  </a:lnTo>
                  <a:lnTo>
                    <a:pt x="471043" y="209550"/>
                  </a:lnTo>
                  <a:lnTo>
                    <a:pt x="461391" y="163830"/>
                  </a:lnTo>
                  <a:lnTo>
                    <a:pt x="443357" y="121920"/>
                  </a:lnTo>
                  <a:lnTo>
                    <a:pt x="417703" y="83820"/>
                  </a:lnTo>
                  <a:lnTo>
                    <a:pt x="385572" y="52070"/>
                  </a:lnTo>
                  <a:lnTo>
                    <a:pt x="347725" y="26670"/>
                  </a:lnTo>
                  <a:lnTo>
                    <a:pt x="327151" y="17780"/>
                  </a:lnTo>
                  <a:lnTo>
                    <a:pt x="323490" y="16510"/>
                  </a:lnTo>
                  <a:close/>
                </a:path>
                <a:path w="472439" h="471169">
                  <a:moveTo>
                    <a:pt x="236600" y="34290"/>
                  </a:moveTo>
                  <a:lnTo>
                    <a:pt x="216026" y="34290"/>
                  </a:lnTo>
                  <a:lnTo>
                    <a:pt x="195961" y="38100"/>
                  </a:lnTo>
                  <a:lnTo>
                    <a:pt x="158115" y="49530"/>
                  </a:lnTo>
                  <a:lnTo>
                    <a:pt x="123825" y="68580"/>
                  </a:lnTo>
                  <a:lnTo>
                    <a:pt x="93980" y="92710"/>
                  </a:lnTo>
                  <a:lnTo>
                    <a:pt x="69215" y="121920"/>
                  </a:lnTo>
                  <a:lnTo>
                    <a:pt x="50546" y="156210"/>
                  </a:lnTo>
                  <a:lnTo>
                    <a:pt x="38735" y="194310"/>
                  </a:lnTo>
                  <a:lnTo>
                    <a:pt x="34544" y="234950"/>
                  </a:lnTo>
                  <a:lnTo>
                    <a:pt x="35433" y="255270"/>
                  </a:lnTo>
                  <a:lnTo>
                    <a:pt x="43434" y="294640"/>
                  </a:lnTo>
                  <a:lnTo>
                    <a:pt x="58674" y="331470"/>
                  </a:lnTo>
                  <a:lnTo>
                    <a:pt x="80263" y="363220"/>
                  </a:lnTo>
                  <a:lnTo>
                    <a:pt x="107696" y="391160"/>
                  </a:lnTo>
                  <a:lnTo>
                    <a:pt x="139826" y="412750"/>
                  </a:lnTo>
                  <a:lnTo>
                    <a:pt x="175895" y="427990"/>
                  </a:lnTo>
                  <a:lnTo>
                    <a:pt x="215137" y="435610"/>
                  </a:lnTo>
                  <a:lnTo>
                    <a:pt x="235838" y="436880"/>
                  </a:lnTo>
                  <a:lnTo>
                    <a:pt x="256412" y="436880"/>
                  </a:lnTo>
                  <a:lnTo>
                    <a:pt x="276479" y="433070"/>
                  </a:lnTo>
                  <a:lnTo>
                    <a:pt x="295783" y="427990"/>
                  </a:lnTo>
                  <a:lnTo>
                    <a:pt x="314325" y="421640"/>
                  </a:lnTo>
                  <a:lnTo>
                    <a:pt x="316846" y="420370"/>
                  </a:lnTo>
                  <a:lnTo>
                    <a:pt x="234950" y="420370"/>
                  </a:lnTo>
                  <a:lnTo>
                    <a:pt x="215900" y="419100"/>
                  </a:lnTo>
                  <a:lnTo>
                    <a:pt x="163322" y="405130"/>
                  </a:lnTo>
                  <a:lnTo>
                    <a:pt x="117983" y="377190"/>
                  </a:lnTo>
                  <a:lnTo>
                    <a:pt x="82550" y="337820"/>
                  </a:lnTo>
                  <a:lnTo>
                    <a:pt x="59690" y="289560"/>
                  </a:lnTo>
                  <a:lnTo>
                    <a:pt x="51816" y="234950"/>
                  </a:lnTo>
                  <a:lnTo>
                    <a:pt x="52832" y="215900"/>
                  </a:lnTo>
                  <a:lnTo>
                    <a:pt x="66801" y="162560"/>
                  </a:lnTo>
                  <a:lnTo>
                    <a:pt x="94615" y="116840"/>
                  </a:lnTo>
                  <a:lnTo>
                    <a:pt x="134238" y="82550"/>
                  </a:lnTo>
                  <a:lnTo>
                    <a:pt x="182753" y="58420"/>
                  </a:lnTo>
                  <a:lnTo>
                    <a:pt x="237490" y="50800"/>
                  </a:lnTo>
                  <a:lnTo>
                    <a:pt x="317608" y="50800"/>
                  </a:lnTo>
                  <a:lnTo>
                    <a:pt x="315087" y="49530"/>
                  </a:lnTo>
                  <a:lnTo>
                    <a:pt x="296672" y="43180"/>
                  </a:lnTo>
                  <a:lnTo>
                    <a:pt x="277241" y="38100"/>
                  </a:lnTo>
                  <a:lnTo>
                    <a:pt x="257301" y="35560"/>
                  </a:lnTo>
                  <a:lnTo>
                    <a:pt x="236600" y="34290"/>
                  </a:lnTo>
                  <a:close/>
                </a:path>
                <a:path w="472439" h="471169">
                  <a:moveTo>
                    <a:pt x="317608" y="50800"/>
                  </a:moveTo>
                  <a:lnTo>
                    <a:pt x="237490" y="50800"/>
                  </a:lnTo>
                  <a:lnTo>
                    <a:pt x="256540" y="52070"/>
                  </a:lnTo>
                  <a:lnTo>
                    <a:pt x="274574" y="54610"/>
                  </a:lnTo>
                  <a:lnTo>
                    <a:pt x="325247" y="73660"/>
                  </a:lnTo>
                  <a:lnTo>
                    <a:pt x="367538" y="105410"/>
                  </a:lnTo>
                  <a:lnTo>
                    <a:pt x="399034" y="148590"/>
                  </a:lnTo>
                  <a:lnTo>
                    <a:pt x="417195" y="199390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765" y="308610"/>
                  </a:lnTo>
                  <a:lnTo>
                    <a:pt x="377825" y="354330"/>
                  </a:lnTo>
                  <a:lnTo>
                    <a:pt x="338328" y="388620"/>
                  </a:lnTo>
                  <a:lnTo>
                    <a:pt x="289941" y="412750"/>
                  </a:lnTo>
                  <a:lnTo>
                    <a:pt x="234950" y="420370"/>
                  </a:lnTo>
                  <a:lnTo>
                    <a:pt x="316846" y="420370"/>
                  </a:lnTo>
                  <a:lnTo>
                    <a:pt x="364236" y="391160"/>
                  </a:lnTo>
                  <a:lnTo>
                    <a:pt x="391668" y="364490"/>
                  </a:lnTo>
                  <a:lnTo>
                    <a:pt x="413385" y="331470"/>
                  </a:lnTo>
                  <a:lnTo>
                    <a:pt x="428751" y="295910"/>
                  </a:lnTo>
                  <a:lnTo>
                    <a:pt x="436880" y="256540"/>
                  </a:lnTo>
                  <a:lnTo>
                    <a:pt x="437896" y="236220"/>
                  </a:lnTo>
                  <a:lnTo>
                    <a:pt x="437007" y="215900"/>
                  </a:lnTo>
                  <a:lnTo>
                    <a:pt x="429006" y="176530"/>
                  </a:lnTo>
                  <a:lnTo>
                    <a:pt x="413766" y="139700"/>
                  </a:lnTo>
                  <a:lnTo>
                    <a:pt x="392175" y="107950"/>
                  </a:lnTo>
                  <a:lnTo>
                    <a:pt x="364871" y="80010"/>
                  </a:lnTo>
                  <a:lnTo>
                    <a:pt x="332740" y="58420"/>
                  </a:lnTo>
                  <a:lnTo>
                    <a:pt x="317608" y="50800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19829" y="410921"/>
            <a:ext cx="1697989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10" dirty="0"/>
              <a:t>C</a:t>
            </a:r>
            <a:r>
              <a:rPr dirty="0"/>
              <a:t>on</a:t>
            </a:r>
            <a:r>
              <a:rPr spc="10" dirty="0"/>
              <a:t>t</a:t>
            </a:r>
            <a:r>
              <a:rPr dirty="0"/>
              <a:t>e</a:t>
            </a:r>
            <a:r>
              <a:rPr spc="20" dirty="0"/>
              <a:t>n</a:t>
            </a:r>
            <a:r>
              <a:rPr spc="-15" dirty="0"/>
              <a:t>t</a:t>
            </a:r>
            <a:r>
              <a:rPr spc="5" dirty="0"/>
              <a:t>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0491" y="1521699"/>
            <a:ext cx="7542530" cy="372986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000"/>
              <a:buFont typeface="Wingdings"/>
              <a:buChar char=""/>
              <a:tabLst>
                <a:tab pos="287655" algn="l"/>
              </a:tabLst>
            </a:pPr>
            <a:r>
              <a:rPr sz="2000" spc="-10" dirty="0">
                <a:latin typeface="Georgia"/>
                <a:cs typeface="Georgia"/>
              </a:rPr>
              <a:t>What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is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E-Learning</a:t>
            </a:r>
            <a:endParaRPr sz="2000" dirty="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Wingdings"/>
              <a:buChar char=""/>
              <a:tabLst>
                <a:tab pos="287655" algn="l"/>
              </a:tabLst>
            </a:pPr>
            <a:r>
              <a:rPr lang="en-US" sz="2000" spc="-10" dirty="0" smtClean="0">
                <a:latin typeface="Georgia"/>
                <a:cs typeface="Georgia"/>
              </a:rPr>
              <a:t>Advantage of E-learning</a:t>
            </a:r>
            <a:endParaRPr sz="2000" dirty="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Wingdings"/>
              <a:buChar char=""/>
              <a:tabLst>
                <a:tab pos="287655" algn="l"/>
              </a:tabLst>
            </a:pPr>
            <a:r>
              <a:rPr lang="en-US" sz="2000" spc="-10" dirty="0" smtClean="0">
                <a:latin typeface="Georgia"/>
                <a:cs typeface="Georgia"/>
              </a:rPr>
              <a:t>Types of E-learning</a:t>
            </a:r>
            <a:endParaRPr sz="2000" dirty="0">
              <a:latin typeface="Georgia"/>
              <a:cs typeface="Georgi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000" spc="-5" dirty="0" smtClean="0">
                <a:latin typeface="Georgia"/>
                <a:cs typeface="Georgia"/>
              </a:rPr>
              <a:t>Participants</a:t>
            </a:r>
            <a:r>
              <a:rPr sz="2000" spc="35" dirty="0" smtClean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Moodle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(E-Learning</a:t>
            </a:r>
            <a:r>
              <a:rPr sz="2000" spc="7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)</a:t>
            </a:r>
            <a:endParaRPr sz="2000" dirty="0">
              <a:latin typeface="Georgia"/>
              <a:cs typeface="Georgi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000" spc="-10" dirty="0">
                <a:latin typeface="Georgia"/>
                <a:cs typeface="Georgia"/>
              </a:rPr>
              <a:t>Courses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in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moodle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LMS</a:t>
            </a:r>
            <a:endParaRPr sz="2000" dirty="0">
              <a:latin typeface="Georgia"/>
              <a:cs typeface="Georgi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000" spc="-5" dirty="0">
                <a:latin typeface="Georgia"/>
                <a:cs typeface="Georgia"/>
              </a:rPr>
              <a:t>Access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ATTC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E-learning</a:t>
            </a:r>
            <a:r>
              <a:rPr sz="2000" spc="5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Portal</a:t>
            </a:r>
            <a:endParaRPr sz="2000" dirty="0">
              <a:latin typeface="Georgia"/>
              <a:cs typeface="Georgia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Clr>
                <a:srgbClr val="0E6EC5"/>
              </a:buClr>
              <a:buSzPct val="85000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000" spc="-5" dirty="0">
                <a:latin typeface="Georgia"/>
                <a:cs typeface="Georgia"/>
              </a:rPr>
              <a:t>Access your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E-learning</a:t>
            </a:r>
            <a:r>
              <a:rPr sz="2000" spc="6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Account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on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ATTC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E-learning</a:t>
            </a:r>
            <a:r>
              <a:rPr sz="2000" spc="8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portal.</a:t>
            </a:r>
            <a:endParaRPr sz="2000" dirty="0">
              <a:latin typeface="Georgia"/>
              <a:cs typeface="Georgi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000" spc="-5" dirty="0">
                <a:latin typeface="Georgia"/>
                <a:cs typeface="Georgia"/>
              </a:rPr>
              <a:t>Activities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and </a:t>
            </a:r>
            <a:r>
              <a:rPr sz="2000" spc="-5" dirty="0" smtClean="0">
                <a:latin typeface="Georgia"/>
                <a:cs typeface="Georgia"/>
              </a:rPr>
              <a:t>Resources</a:t>
            </a:r>
            <a:endParaRPr lang="en-US" sz="2000" spc="-5" dirty="0" smtClean="0">
              <a:latin typeface="Georgia"/>
              <a:cs typeface="Georgi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lang="en-US" sz="2000" spc="-5" dirty="0" smtClean="0">
                <a:latin typeface="Georgia"/>
                <a:cs typeface="Georgia"/>
              </a:rPr>
              <a:t>Learning Resource</a:t>
            </a:r>
            <a:endParaRPr sz="2000" dirty="0">
              <a:latin typeface="Georgia"/>
              <a:cs typeface="Georgi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000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000" spc="-10" dirty="0" smtClean="0">
                <a:latin typeface="Georgia"/>
                <a:cs typeface="Georgia"/>
              </a:rPr>
              <a:t>Learning</a:t>
            </a:r>
            <a:r>
              <a:rPr sz="2000" spc="55" dirty="0" smtClean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Activities</a:t>
            </a:r>
            <a:r>
              <a:rPr sz="2000" spc="45" dirty="0">
                <a:latin typeface="Georgia"/>
                <a:cs typeface="Georgia"/>
              </a:rPr>
              <a:t> </a:t>
            </a:r>
            <a:endParaRPr lang="en-US" sz="2000" spc="45" dirty="0" smtClean="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1229" y="365201"/>
            <a:ext cx="21577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6FC0"/>
                </a:solidFill>
                <a:latin typeface="Georgia"/>
                <a:cs typeface="Georgia"/>
              </a:rPr>
              <a:t>Ques</a:t>
            </a:r>
            <a:r>
              <a:rPr sz="3600" b="1" spc="15" dirty="0">
                <a:solidFill>
                  <a:srgbClr val="006FC0"/>
                </a:solidFill>
                <a:latin typeface="Georgia"/>
                <a:cs typeface="Georgia"/>
              </a:rPr>
              <a:t>t</a:t>
            </a:r>
            <a:r>
              <a:rPr sz="3600" b="1" dirty="0">
                <a:solidFill>
                  <a:srgbClr val="006FC0"/>
                </a:solidFill>
                <a:latin typeface="Georgia"/>
                <a:cs typeface="Georgia"/>
              </a:rPr>
              <a:t>i</a:t>
            </a:r>
            <a:r>
              <a:rPr sz="3600" b="1" spc="-15" dirty="0">
                <a:solidFill>
                  <a:srgbClr val="006FC0"/>
                </a:solidFill>
                <a:latin typeface="Georgia"/>
                <a:cs typeface="Georgia"/>
              </a:rPr>
              <a:t>o</a:t>
            </a:r>
            <a:r>
              <a:rPr sz="3600" b="1" dirty="0">
                <a:solidFill>
                  <a:srgbClr val="006FC0"/>
                </a:solidFill>
                <a:latin typeface="Georgia"/>
                <a:cs typeface="Georgia"/>
              </a:rPr>
              <a:t>n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831" y="115823"/>
            <a:ext cx="6577330" cy="5894070"/>
            <a:chOff x="179831" y="115823"/>
            <a:chExt cx="6577330" cy="58940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0008" y="1615440"/>
              <a:ext cx="4406900" cy="4394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15823"/>
              <a:ext cx="935736" cy="11521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2514600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2514600"/>
                  </a:lnTo>
                  <a:lnTo>
                    <a:pt x="8991600" y="2514600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2514600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3987" y="6858000"/>
                  </a:lnTo>
                  <a:lnTo>
                    <a:pt x="9144000" y="6705600"/>
                  </a:lnTo>
                  <a:lnTo>
                    <a:pt x="9143987" y="2514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304" y="6391655"/>
              <a:ext cx="8833485" cy="311150"/>
            </a:xfrm>
            <a:custGeom>
              <a:avLst/>
              <a:gdLst/>
              <a:ahLst/>
              <a:cxnLst/>
              <a:rect l="l" t="t" r="r" b="b"/>
              <a:pathLst>
                <a:path w="8833485" h="311150">
                  <a:moveTo>
                    <a:pt x="8833104" y="0"/>
                  </a:moveTo>
                  <a:lnTo>
                    <a:pt x="0" y="0"/>
                  </a:lnTo>
                  <a:lnTo>
                    <a:pt x="0" y="310896"/>
                  </a:lnTo>
                  <a:lnTo>
                    <a:pt x="8833104" y="310896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0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447" y="2420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192">
              <a:solidFill>
                <a:srgbClr val="08B7BE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923" y="153923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08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200" y="211531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7303" y="2186685"/>
              <a:ext cx="472440" cy="471170"/>
            </a:xfrm>
            <a:custGeom>
              <a:avLst/>
              <a:gdLst/>
              <a:ahLst/>
              <a:cxnLst/>
              <a:rect l="l" t="t" r="r" b="b"/>
              <a:pathLst>
                <a:path w="472439" h="471169">
                  <a:moveTo>
                    <a:pt x="258953" y="0"/>
                  </a:moveTo>
                  <a:lnTo>
                    <a:pt x="234950" y="0"/>
                  </a:lnTo>
                  <a:lnTo>
                    <a:pt x="210693" y="1270"/>
                  </a:lnTo>
                  <a:lnTo>
                    <a:pt x="164719" y="10160"/>
                  </a:lnTo>
                  <a:lnTo>
                    <a:pt x="122555" y="29210"/>
                  </a:lnTo>
                  <a:lnTo>
                    <a:pt x="85090" y="54610"/>
                  </a:lnTo>
                  <a:lnTo>
                    <a:pt x="53212" y="86360"/>
                  </a:lnTo>
                  <a:lnTo>
                    <a:pt x="27940" y="124460"/>
                  </a:lnTo>
                  <a:lnTo>
                    <a:pt x="10287" y="166370"/>
                  </a:lnTo>
                  <a:lnTo>
                    <a:pt x="1016" y="213360"/>
                  </a:lnTo>
                  <a:lnTo>
                    <a:pt x="0" y="23622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210" y="349250"/>
                  </a:lnTo>
                  <a:lnTo>
                    <a:pt x="54737" y="387350"/>
                  </a:lnTo>
                  <a:lnTo>
                    <a:pt x="86995" y="419100"/>
                  </a:lnTo>
                  <a:lnTo>
                    <a:pt x="124713" y="444500"/>
                  </a:lnTo>
                  <a:lnTo>
                    <a:pt x="167259" y="461010"/>
                  </a:lnTo>
                  <a:lnTo>
                    <a:pt x="213487" y="471170"/>
                  </a:lnTo>
                  <a:lnTo>
                    <a:pt x="237490" y="471170"/>
                  </a:lnTo>
                  <a:lnTo>
                    <a:pt x="261747" y="469900"/>
                  </a:lnTo>
                  <a:lnTo>
                    <a:pt x="284988" y="467360"/>
                  </a:lnTo>
                  <a:lnTo>
                    <a:pt x="307721" y="461010"/>
                  </a:lnTo>
                  <a:lnTo>
                    <a:pt x="323233" y="454660"/>
                  </a:lnTo>
                  <a:lnTo>
                    <a:pt x="236600" y="454660"/>
                  </a:lnTo>
                  <a:lnTo>
                    <a:pt x="214249" y="453390"/>
                  </a:lnTo>
                  <a:lnTo>
                    <a:pt x="171576" y="444500"/>
                  </a:lnTo>
                  <a:lnTo>
                    <a:pt x="132207" y="427990"/>
                  </a:lnTo>
                  <a:lnTo>
                    <a:pt x="97282" y="405130"/>
                  </a:lnTo>
                  <a:lnTo>
                    <a:pt x="67563" y="375920"/>
                  </a:lnTo>
                  <a:lnTo>
                    <a:pt x="43942" y="340360"/>
                  </a:lnTo>
                  <a:lnTo>
                    <a:pt x="27178" y="300990"/>
                  </a:lnTo>
                  <a:lnTo>
                    <a:pt x="18415" y="259080"/>
                  </a:lnTo>
                  <a:lnTo>
                    <a:pt x="17272" y="236220"/>
                  </a:lnTo>
                  <a:lnTo>
                    <a:pt x="18287" y="213360"/>
                  </a:lnTo>
                  <a:lnTo>
                    <a:pt x="26924" y="171450"/>
                  </a:lnTo>
                  <a:lnTo>
                    <a:pt x="43561" y="132080"/>
                  </a:lnTo>
                  <a:lnTo>
                    <a:pt x="67056" y="96520"/>
                  </a:lnTo>
                  <a:lnTo>
                    <a:pt x="96647" y="67310"/>
                  </a:lnTo>
                  <a:lnTo>
                    <a:pt x="131572" y="43180"/>
                  </a:lnTo>
                  <a:lnTo>
                    <a:pt x="170687" y="26670"/>
                  </a:lnTo>
                  <a:lnTo>
                    <a:pt x="213360" y="17780"/>
                  </a:lnTo>
                  <a:lnTo>
                    <a:pt x="235838" y="16510"/>
                  </a:lnTo>
                  <a:lnTo>
                    <a:pt x="323490" y="16510"/>
                  </a:lnTo>
                  <a:lnTo>
                    <a:pt x="305181" y="10160"/>
                  </a:lnTo>
                  <a:lnTo>
                    <a:pt x="282575" y="3810"/>
                  </a:lnTo>
                  <a:lnTo>
                    <a:pt x="258953" y="0"/>
                  </a:lnTo>
                  <a:close/>
                </a:path>
                <a:path w="472439" h="471169">
                  <a:moveTo>
                    <a:pt x="323490" y="16510"/>
                  </a:moveTo>
                  <a:lnTo>
                    <a:pt x="235838" y="16510"/>
                  </a:lnTo>
                  <a:lnTo>
                    <a:pt x="258191" y="17780"/>
                  </a:lnTo>
                  <a:lnTo>
                    <a:pt x="279908" y="21590"/>
                  </a:lnTo>
                  <a:lnTo>
                    <a:pt x="321183" y="34290"/>
                  </a:lnTo>
                  <a:lnTo>
                    <a:pt x="358267" y="53340"/>
                  </a:lnTo>
                  <a:lnTo>
                    <a:pt x="390779" y="80010"/>
                  </a:lnTo>
                  <a:lnTo>
                    <a:pt x="417575" y="113030"/>
                  </a:lnTo>
                  <a:lnTo>
                    <a:pt x="437896" y="149860"/>
                  </a:lnTo>
                  <a:lnTo>
                    <a:pt x="450596" y="190500"/>
                  </a:lnTo>
                  <a:lnTo>
                    <a:pt x="455168" y="234950"/>
                  </a:lnTo>
                  <a:lnTo>
                    <a:pt x="454151" y="257810"/>
                  </a:lnTo>
                  <a:lnTo>
                    <a:pt x="445516" y="299720"/>
                  </a:lnTo>
                  <a:lnTo>
                    <a:pt x="429006" y="339090"/>
                  </a:lnTo>
                  <a:lnTo>
                    <a:pt x="405384" y="374650"/>
                  </a:lnTo>
                  <a:lnTo>
                    <a:pt x="375793" y="403860"/>
                  </a:lnTo>
                  <a:lnTo>
                    <a:pt x="340995" y="427990"/>
                  </a:lnTo>
                  <a:lnTo>
                    <a:pt x="301751" y="444500"/>
                  </a:lnTo>
                  <a:lnTo>
                    <a:pt x="259080" y="453390"/>
                  </a:lnTo>
                  <a:lnTo>
                    <a:pt x="236600" y="454660"/>
                  </a:lnTo>
                  <a:lnTo>
                    <a:pt x="323233" y="454660"/>
                  </a:lnTo>
                  <a:lnTo>
                    <a:pt x="369316" y="430530"/>
                  </a:lnTo>
                  <a:lnTo>
                    <a:pt x="404241" y="401320"/>
                  </a:lnTo>
                  <a:lnTo>
                    <a:pt x="432688" y="367030"/>
                  </a:lnTo>
                  <a:lnTo>
                    <a:pt x="454406" y="326390"/>
                  </a:lnTo>
                  <a:lnTo>
                    <a:pt x="467868" y="281940"/>
                  </a:lnTo>
                  <a:lnTo>
                    <a:pt x="472440" y="234950"/>
                  </a:lnTo>
                  <a:lnTo>
                    <a:pt x="471043" y="209550"/>
                  </a:lnTo>
                  <a:lnTo>
                    <a:pt x="461391" y="163830"/>
                  </a:lnTo>
                  <a:lnTo>
                    <a:pt x="443357" y="121920"/>
                  </a:lnTo>
                  <a:lnTo>
                    <a:pt x="417703" y="83820"/>
                  </a:lnTo>
                  <a:lnTo>
                    <a:pt x="385572" y="52070"/>
                  </a:lnTo>
                  <a:lnTo>
                    <a:pt x="347725" y="26670"/>
                  </a:lnTo>
                  <a:lnTo>
                    <a:pt x="327151" y="17780"/>
                  </a:lnTo>
                  <a:lnTo>
                    <a:pt x="323490" y="16510"/>
                  </a:lnTo>
                  <a:close/>
                </a:path>
                <a:path w="472439" h="471169">
                  <a:moveTo>
                    <a:pt x="236600" y="34290"/>
                  </a:moveTo>
                  <a:lnTo>
                    <a:pt x="216026" y="34290"/>
                  </a:lnTo>
                  <a:lnTo>
                    <a:pt x="195961" y="38100"/>
                  </a:lnTo>
                  <a:lnTo>
                    <a:pt x="158115" y="49530"/>
                  </a:lnTo>
                  <a:lnTo>
                    <a:pt x="123825" y="68580"/>
                  </a:lnTo>
                  <a:lnTo>
                    <a:pt x="93980" y="92710"/>
                  </a:lnTo>
                  <a:lnTo>
                    <a:pt x="69215" y="121920"/>
                  </a:lnTo>
                  <a:lnTo>
                    <a:pt x="50546" y="156210"/>
                  </a:lnTo>
                  <a:lnTo>
                    <a:pt x="38735" y="194310"/>
                  </a:lnTo>
                  <a:lnTo>
                    <a:pt x="34544" y="234950"/>
                  </a:lnTo>
                  <a:lnTo>
                    <a:pt x="35433" y="255270"/>
                  </a:lnTo>
                  <a:lnTo>
                    <a:pt x="43434" y="294640"/>
                  </a:lnTo>
                  <a:lnTo>
                    <a:pt x="58674" y="331470"/>
                  </a:lnTo>
                  <a:lnTo>
                    <a:pt x="80263" y="363220"/>
                  </a:lnTo>
                  <a:lnTo>
                    <a:pt x="107696" y="391160"/>
                  </a:lnTo>
                  <a:lnTo>
                    <a:pt x="139826" y="412750"/>
                  </a:lnTo>
                  <a:lnTo>
                    <a:pt x="175895" y="427990"/>
                  </a:lnTo>
                  <a:lnTo>
                    <a:pt x="215137" y="436880"/>
                  </a:lnTo>
                  <a:lnTo>
                    <a:pt x="256412" y="436880"/>
                  </a:lnTo>
                  <a:lnTo>
                    <a:pt x="276479" y="433070"/>
                  </a:lnTo>
                  <a:lnTo>
                    <a:pt x="295783" y="427990"/>
                  </a:lnTo>
                  <a:lnTo>
                    <a:pt x="314325" y="421640"/>
                  </a:lnTo>
                  <a:lnTo>
                    <a:pt x="316846" y="420370"/>
                  </a:lnTo>
                  <a:lnTo>
                    <a:pt x="234950" y="420370"/>
                  </a:lnTo>
                  <a:lnTo>
                    <a:pt x="215900" y="419100"/>
                  </a:lnTo>
                  <a:lnTo>
                    <a:pt x="163322" y="405130"/>
                  </a:lnTo>
                  <a:lnTo>
                    <a:pt x="117983" y="377190"/>
                  </a:lnTo>
                  <a:lnTo>
                    <a:pt x="82550" y="337820"/>
                  </a:lnTo>
                  <a:lnTo>
                    <a:pt x="59690" y="289560"/>
                  </a:lnTo>
                  <a:lnTo>
                    <a:pt x="51816" y="234950"/>
                  </a:lnTo>
                  <a:lnTo>
                    <a:pt x="52832" y="215900"/>
                  </a:lnTo>
                  <a:lnTo>
                    <a:pt x="66801" y="162560"/>
                  </a:lnTo>
                  <a:lnTo>
                    <a:pt x="94615" y="116840"/>
                  </a:lnTo>
                  <a:lnTo>
                    <a:pt x="134238" y="82550"/>
                  </a:lnTo>
                  <a:lnTo>
                    <a:pt x="182753" y="58420"/>
                  </a:lnTo>
                  <a:lnTo>
                    <a:pt x="237490" y="50800"/>
                  </a:lnTo>
                  <a:lnTo>
                    <a:pt x="317608" y="50800"/>
                  </a:lnTo>
                  <a:lnTo>
                    <a:pt x="315087" y="49530"/>
                  </a:lnTo>
                  <a:lnTo>
                    <a:pt x="296672" y="43180"/>
                  </a:lnTo>
                  <a:lnTo>
                    <a:pt x="277241" y="38100"/>
                  </a:lnTo>
                  <a:lnTo>
                    <a:pt x="257301" y="35560"/>
                  </a:lnTo>
                  <a:lnTo>
                    <a:pt x="236600" y="34290"/>
                  </a:lnTo>
                  <a:close/>
                </a:path>
                <a:path w="472439" h="471169">
                  <a:moveTo>
                    <a:pt x="317608" y="50800"/>
                  </a:moveTo>
                  <a:lnTo>
                    <a:pt x="237490" y="50800"/>
                  </a:lnTo>
                  <a:lnTo>
                    <a:pt x="256540" y="52070"/>
                  </a:lnTo>
                  <a:lnTo>
                    <a:pt x="274574" y="54610"/>
                  </a:lnTo>
                  <a:lnTo>
                    <a:pt x="325247" y="73660"/>
                  </a:lnTo>
                  <a:lnTo>
                    <a:pt x="367538" y="106680"/>
                  </a:lnTo>
                  <a:lnTo>
                    <a:pt x="399034" y="148590"/>
                  </a:lnTo>
                  <a:lnTo>
                    <a:pt x="417195" y="199390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765" y="308610"/>
                  </a:lnTo>
                  <a:lnTo>
                    <a:pt x="377825" y="354330"/>
                  </a:lnTo>
                  <a:lnTo>
                    <a:pt x="338328" y="388620"/>
                  </a:lnTo>
                  <a:lnTo>
                    <a:pt x="289941" y="412750"/>
                  </a:lnTo>
                  <a:lnTo>
                    <a:pt x="234950" y="420370"/>
                  </a:lnTo>
                  <a:lnTo>
                    <a:pt x="316846" y="420370"/>
                  </a:lnTo>
                  <a:lnTo>
                    <a:pt x="364236" y="391160"/>
                  </a:lnTo>
                  <a:lnTo>
                    <a:pt x="391668" y="364490"/>
                  </a:lnTo>
                  <a:lnTo>
                    <a:pt x="413385" y="331470"/>
                  </a:lnTo>
                  <a:lnTo>
                    <a:pt x="428751" y="295910"/>
                  </a:lnTo>
                  <a:lnTo>
                    <a:pt x="436880" y="256540"/>
                  </a:lnTo>
                  <a:lnTo>
                    <a:pt x="437896" y="236220"/>
                  </a:lnTo>
                  <a:lnTo>
                    <a:pt x="437007" y="215900"/>
                  </a:lnTo>
                  <a:lnTo>
                    <a:pt x="429006" y="176530"/>
                  </a:lnTo>
                  <a:lnTo>
                    <a:pt x="413766" y="139700"/>
                  </a:lnTo>
                  <a:lnTo>
                    <a:pt x="392175" y="107950"/>
                  </a:lnTo>
                  <a:lnTo>
                    <a:pt x="364871" y="80010"/>
                  </a:lnTo>
                  <a:lnTo>
                    <a:pt x="332740" y="58420"/>
                  </a:lnTo>
                  <a:lnTo>
                    <a:pt x="317608" y="50800"/>
                  </a:lnTo>
                  <a:close/>
                </a:path>
              </a:pathLst>
            </a:custGeom>
            <a:solidFill>
              <a:srgbClr val="08B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032" y="1225296"/>
              <a:ext cx="5554218" cy="10645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1179" y="1234566"/>
              <a:ext cx="5496687" cy="10055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0232" y="2706623"/>
              <a:ext cx="2362962" cy="80238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2903" y="2715005"/>
              <a:ext cx="2303018" cy="7443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5895" y="3429000"/>
              <a:ext cx="2304287" cy="17160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366386" y="3595497"/>
            <a:ext cx="2626995" cy="1551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0" b="1" spc="5" dirty="0">
                <a:solidFill>
                  <a:srgbClr val="F19104"/>
                </a:solidFill>
                <a:latin typeface="Calibri"/>
                <a:cs typeface="Calibri"/>
              </a:rPr>
              <a:t>uch</a:t>
            </a:r>
            <a:r>
              <a:rPr sz="10000" b="1" spc="-75" dirty="0">
                <a:solidFill>
                  <a:srgbClr val="F19104"/>
                </a:solidFill>
                <a:latin typeface="Calibri"/>
                <a:cs typeface="Calibri"/>
              </a:rPr>
              <a:t> </a:t>
            </a:r>
            <a:r>
              <a:rPr sz="10000" b="1" dirty="0">
                <a:solidFill>
                  <a:srgbClr val="F19104"/>
                </a:solidFill>
                <a:latin typeface="Calibri"/>
                <a:cs typeface="Calibri"/>
              </a:rPr>
              <a:t>!</a:t>
            </a:r>
            <a:endParaRPr sz="100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831" y="115823"/>
            <a:ext cx="1438656" cy="1944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9895" y="410921"/>
            <a:ext cx="4206875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b="1" dirty="0">
                <a:latin typeface="Georgia"/>
                <a:cs typeface="Georgia"/>
              </a:rPr>
              <a:t>What</a:t>
            </a:r>
            <a:r>
              <a:rPr b="1" spc="-80" dirty="0">
                <a:latin typeface="Georgia"/>
                <a:cs typeface="Georgia"/>
              </a:rPr>
              <a:t> </a:t>
            </a:r>
            <a:r>
              <a:rPr b="1" spc="5" dirty="0">
                <a:latin typeface="Georgia"/>
                <a:cs typeface="Georgia"/>
              </a:rPr>
              <a:t>is</a:t>
            </a:r>
            <a:r>
              <a:rPr b="1" spc="-45" dirty="0">
                <a:latin typeface="Georgia"/>
                <a:cs typeface="Georgia"/>
              </a:rPr>
              <a:t> </a:t>
            </a:r>
            <a:r>
              <a:rPr b="1" spc="5" dirty="0">
                <a:latin typeface="Georgia"/>
                <a:cs typeface="Georgia"/>
              </a:rPr>
              <a:t>E-Learning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3652" y="1343660"/>
            <a:ext cx="8555547" cy="4219447"/>
            <a:chOff x="280161" y="1505458"/>
            <a:chExt cx="8547100" cy="4615180"/>
          </a:xfrm>
        </p:grpSpPr>
        <p:sp>
          <p:nvSpPr>
            <p:cNvPr id="4" name="object 4"/>
            <p:cNvSpPr/>
            <p:nvPr/>
          </p:nvSpPr>
          <p:spPr>
            <a:xfrm>
              <a:off x="301751" y="1527048"/>
              <a:ext cx="8503920" cy="4572000"/>
            </a:xfrm>
            <a:custGeom>
              <a:avLst/>
              <a:gdLst/>
              <a:ahLst/>
              <a:cxnLst/>
              <a:rect l="l" t="t" r="r" b="b"/>
              <a:pathLst>
                <a:path w="8503920" h="4572000">
                  <a:moveTo>
                    <a:pt x="850392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8503920" y="4572000"/>
                  </a:lnTo>
                  <a:lnTo>
                    <a:pt x="8503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751" y="1527048"/>
              <a:ext cx="8503920" cy="4572000"/>
            </a:xfrm>
            <a:custGeom>
              <a:avLst/>
              <a:gdLst/>
              <a:ahLst/>
              <a:cxnLst/>
              <a:rect l="l" t="t" r="r" b="b"/>
              <a:pathLst>
                <a:path w="8503920" h="4572000">
                  <a:moveTo>
                    <a:pt x="0" y="4572000"/>
                  </a:moveTo>
                  <a:lnTo>
                    <a:pt x="8503920" y="4572000"/>
                  </a:lnTo>
                  <a:lnTo>
                    <a:pt x="850392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42672">
              <a:solidFill>
                <a:srgbClr val="A4C2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4712" y="1343660"/>
            <a:ext cx="8353425" cy="4295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6350" indent="-274955" algn="just">
              <a:lnSpc>
                <a:spcPct val="140100"/>
              </a:lnSpc>
              <a:spcBef>
                <a:spcPts val="95"/>
              </a:spcBef>
              <a:buClr>
                <a:srgbClr val="0E6EC5"/>
              </a:buClr>
              <a:buSzPct val="83928"/>
              <a:buFont typeface="Segoe UI Symbol"/>
              <a:buChar char="⚫"/>
              <a:tabLst>
                <a:tab pos="287655" algn="l"/>
              </a:tabLst>
            </a:pPr>
            <a:r>
              <a:rPr sz="2800" spc="-5" dirty="0">
                <a:latin typeface="Georgia"/>
                <a:cs typeface="Georgia"/>
              </a:rPr>
              <a:t>E-learning is </a:t>
            </a:r>
            <a:r>
              <a:rPr sz="2800" dirty="0">
                <a:latin typeface="Georgia"/>
                <a:cs typeface="Georgia"/>
              </a:rPr>
              <a:t>a computer based </a:t>
            </a:r>
            <a:r>
              <a:rPr sz="2800" spc="-5" dirty="0">
                <a:latin typeface="Georgia"/>
                <a:cs typeface="Georgia"/>
              </a:rPr>
              <a:t>educational tool </a:t>
            </a:r>
            <a:r>
              <a:rPr sz="2800" dirty="0">
                <a:latin typeface="Georgia"/>
                <a:cs typeface="Georgia"/>
              </a:rPr>
              <a:t>or 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system that </a:t>
            </a:r>
            <a:r>
              <a:rPr sz="2800" spc="-10" dirty="0">
                <a:latin typeface="Georgia"/>
                <a:cs typeface="Georgia"/>
              </a:rPr>
              <a:t>enables </a:t>
            </a:r>
            <a:r>
              <a:rPr sz="2800" spc="5" dirty="0">
                <a:latin typeface="Georgia"/>
                <a:cs typeface="Georgia"/>
              </a:rPr>
              <a:t>you </a:t>
            </a:r>
            <a:r>
              <a:rPr sz="2800" spc="-5" dirty="0">
                <a:latin typeface="Georgia"/>
                <a:cs typeface="Georgia"/>
              </a:rPr>
              <a:t>to </a:t>
            </a:r>
            <a:r>
              <a:rPr sz="2800" dirty="0">
                <a:latin typeface="Georgia"/>
                <a:cs typeface="Georgia"/>
              </a:rPr>
              <a:t>learn </a:t>
            </a:r>
            <a:r>
              <a:rPr sz="2800" spc="-10" dirty="0">
                <a:latin typeface="Georgia"/>
                <a:cs typeface="Georgia"/>
              </a:rPr>
              <a:t>anywhere </a:t>
            </a:r>
            <a:r>
              <a:rPr sz="2800" dirty="0">
                <a:latin typeface="Georgia"/>
                <a:cs typeface="Georgia"/>
              </a:rPr>
              <a:t>and at 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any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time.</a:t>
            </a:r>
          </a:p>
          <a:p>
            <a:pPr marL="287020" marR="5080" indent="-274955" algn="just">
              <a:lnSpc>
                <a:spcPct val="140100"/>
              </a:lnSpc>
              <a:spcBef>
                <a:spcPts val="670"/>
              </a:spcBef>
              <a:buClr>
                <a:srgbClr val="0E6EC5"/>
              </a:buClr>
              <a:buSzPct val="83928"/>
              <a:buFont typeface="Segoe UI Symbol"/>
              <a:buChar char="⚫"/>
              <a:tabLst>
                <a:tab pos="287655" algn="l"/>
              </a:tabLst>
            </a:pPr>
            <a:r>
              <a:rPr sz="2800" spc="-5" dirty="0">
                <a:latin typeface="Georgia"/>
                <a:cs typeface="Georgia"/>
              </a:rPr>
              <a:t>E-learning offers </a:t>
            </a:r>
            <a:r>
              <a:rPr sz="2800" spc="-10" dirty="0">
                <a:latin typeface="Georgia"/>
                <a:cs typeface="Georgia"/>
              </a:rPr>
              <a:t>the ability </a:t>
            </a:r>
            <a:r>
              <a:rPr sz="2800" spc="-5" dirty="0">
                <a:latin typeface="Georgia"/>
                <a:cs typeface="Georgia"/>
              </a:rPr>
              <a:t>to </a:t>
            </a:r>
            <a:r>
              <a:rPr sz="2800" dirty="0">
                <a:latin typeface="Georgia"/>
                <a:cs typeface="Georgia"/>
              </a:rPr>
              <a:t>share material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dirty="0">
                <a:latin typeface="Georgia"/>
                <a:cs typeface="Georgia"/>
              </a:rPr>
              <a:t>all 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kinds of formats such as </a:t>
            </a:r>
            <a:r>
              <a:rPr sz="2800" dirty="0">
                <a:solidFill>
                  <a:srgbClr val="FF0000"/>
                </a:solidFill>
                <a:latin typeface="Georgia"/>
                <a:cs typeface="Georgia"/>
              </a:rPr>
              <a:t>videos</a:t>
            </a:r>
            <a:r>
              <a:rPr sz="2800" dirty="0">
                <a:latin typeface="Georgia"/>
                <a:cs typeface="Georgia"/>
              </a:rPr>
              <a:t>,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slideshows</a:t>
            </a:r>
            <a:r>
              <a:rPr sz="2800" spc="-5" dirty="0">
                <a:latin typeface="Georgia"/>
                <a:cs typeface="Georgia"/>
              </a:rPr>
              <a:t>, </a:t>
            </a:r>
            <a:r>
              <a:rPr sz="2800" dirty="0">
                <a:solidFill>
                  <a:srgbClr val="FF0000"/>
                </a:solidFill>
                <a:latin typeface="Georgia"/>
                <a:cs typeface="Georgia"/>
              </a:rPr>
              <a:t>word </a:t>
            </a:r>
            <a:r>
              <a:rPr sz="280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documents</a:t>
            </a:r>
            <a:r>
              <a:rPr sz="28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5" dirty="0">
                <a:solidFill>
                  <a:srgbClr val="FF0000"/>
                </a:solidFill>
                <a:latin typeface="Georgia"/>
                <a:cs typeface="Georgia"/>
              </a:rPr>
              <a:t>PDFs</a:t>
            </a:r>
            <a:r>
              <a:rPr sz="2800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by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using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Learning </a:t>
            </a:r>
            <a:r>
              <a:rPr sz="2800" dirty="0">
                <a:latin typeface="Georgia"/>
                <a:cs typeface="Georgia"/>
              </a:rPr>
              <a:t> management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software.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990600" y="5638800"/>
            <a:ext cx="1169035" cy="970915"/>
          </a:xfrm>
          <a:custGeom>
            <a:avLst/>
            <a:gdLst/>
            <a:ahLst/>
            <a:cxnLst/>
            <a:rect l="l" t="t" r="r" b="b"/>
            <a:pathLst>
              <a:path w="1169035" h="970914">
                <a:moveTo>
                  <a:pt x="1168908" y="0"/>
                </a:moveTo>
                <a:lnTo>
                  <a:pt x="242697" y="0"/>
                </a:lnTo>
                <a:lnTo>
                  <a:pt x="0" y="970787"/>
                </a:lnTo>
                <a:lnTo>
                  <a:pt x="926211" y="970787"/>
                </a:lnTo>
                <a:lnTo>
                  <a:pt x="1168908" y="0"/>
                </a:lnTo>
                <a:close/>
              </a:path>
            </a:pathLst>
          </a:custGeom>
          <a:solidFill>
            <a:srgbClr val="DBE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8241" y="5734813"/>
            <a:ext cx="822959" cy="589787"/>
          </a:xfrm>
          <a:prstGeom prst="rect">
            <a:avLst/>
          </a:prstGeom>
        </p:spPr>
      </p:pic>
      <p:sp>
        <p:nvSpPr>
          <p:cNvPr id="10" name="object 13"/>
          <p:cNvSpPr/>
          <p:nvPr/>
        </p:nvSpPr>
        <p:spPr>
          <a:xfrm>
            <a:off x="2133600" y="5930900"/>
            <a:ext cx="1980564" cy="241300"/>
          </a:xfrm>
          <a:custGeom>
            <a:avLst/>
            <a:gdLst/>
            <a:ahLst/>
            <a:cxnLst/>
            <a:rect l="l" t="t" r="r" b="b"/>
            <a:pathLst>
              <a:path w="1980564" h="241300">
                <a:moveTo>
                  <a:pt x="218440" y="74930"/>
                </a:moveTo>
                <a:lnTo>
                  <a:pt x="155575" y="74930"/>
                </a:lnTo>
                <a:lnTo>
                  <a:pt x="155575" y="0"/>
                </a:lnTo>
                <a:lnTo>
                  <a:pt x="62865" y="0"/>
                </a:lnTo>
                <a:lnTo>
                  <a:pt x="62865" y="74930"/>
                </a:lnTo>
                <a:lnTo>
                  <a:pt x="0" y="74930"/>
                </a:lnTo>
                <a:lnTo>
                  <a:pt x="0" y="167640"/>
                </a:lnTo>
                <a:lnTo>
                  <a:pt x="62865" y="167640"/>
                </a:lnTo>
                <a:lnTo>
                  <a:pt x="62865" y="241300"/>
                </a:lnTo>
                <a:lnTo>
                  <a:pt x="155575" y="241300"/>
                </a:lnTo>
                <a:lnTo>
                  <a:pt x="155575" y="167640"/>
                </a:lnTo>
                <a:lnTo>
                  <a:pt x="218440" y="167640"/>
                </a:lnTo>
                <a:lnTo>
                  <a:pt x="218440" y="74930"/>
                </a:lnTo>
                <a:close/>
              </a:path>
              <a:path w="1980564" h="241300">
                <a:moveTo>
                  <a:pt x="1980184" y="140843"/>
                </a:moveTo>
                <a:lnTo>
                  <a:pt x="1761744" y="140843"/>
                </a:lnTo>
                <a:lnTo>
                  <a:pt x="1761744" y="220853"/>
                </a:lnTo>
                <a:lnTo>
                  <a:pt x="1980184" y="220853"/>
                </a:lnTo>
                <a:lnTo>
                  <a:pt x="1980184" y="140843"/>
                </a:lnTo>
                <a:close/>
              </a:path>
              <a:path w="1980564" h="241300">
                <a:moveTo>
                  <a:pt x="1980184" y="20955"/>
                </a:moveTo>
                <a:lnTo>
                  <a:pt x="1761744" y="20955"/>
                </a:lnTo>
                <a:lnTo>
                  <a:pt x="1761744" y="100965"/>
                </a:lnTo>
                <a:lnTo>
                  <a:pt x="1980184" y="100965"/>
                </a:lnTo>
                <a:lnTo>
                  <a:pt x="1980184" y="20955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2514600" y="5658485"/>
            <a:ext cx="1169035" cy="970915"/>
          </a:xfrm>
          <a:custGeom>
            <a:avLst/>
            <a:gdLst/>
            <a:ahLst/>
            <a:cxnLst/>
            <a:rect l="l" t="t" r="r" b="b"/>
            <a:pathLst>
              <a:path w="1169035" h="970914">
                <a:moveTo>
                  <a:pt x="1168907" y="0"/>
                </a:moveTo>
                <a:lnTo>
                  <a:pt x="242696" y="0"/>
                </a:lnTo>
                <a:lnTo>
                  <a:pt x="0" y="970787"/>
                </a:lnTo>
                <a:lnTo>
                  <a:pt x="926210" y="970787"/>
                </a:lnTo>
                <a:lnTo>
                  <a:pt x="1168907" y="0"/>
                </a:lnTo>
                <a:close/>
              </a:path>
            </a:pathLst>
          </a:custGeom>
          <a:solidFill>
            <a:srgbClr val="DBE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5719572"/>
            <a:ext cx="684276" cy="833628"/>
          </a:xfrm>
          <a:prstGeom prst="rect">
            <a:avLst/>
          </a:prstGeom>
        </p:spPr>
      </p:pic>
      <p:pic>
        <p:nvPicPr>
          <p:cNvPr id="13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95600" y="5862828"/>
            <a:ext cx="312420" cy="385572"/>
          </a:xfrm>
          <a:prstGeom prst="rect">
            <a:avLst/>
          </a:prstGeom>
        </p:spPr>
      </p:pic>
      <p:sp>
        <p:nvSpPr>
          <p:cNvPr id="14" name="object 12"/>
          <p:cNvSpPr/>
          <p:nvPr/>
        </p:nvSpPr>
        <p:spPr>
          <a:xfrm>
            <a:off x="4267200" y="5658485"/>
            <a:ext cx="1169035" cy="970915"/>
          </a:xfrm>
          <a:custGeom>
            <a:avLst/>
            <a:gdLst/>
            <a:ahLst/>
            <a:cxnLst/>
            <a:rect l="l" t="t" r="r" b="b"/>
            <a:pathLst>
              <a:path w="1169034" h="970914">
                <a:moveTo>
                  <a:pt x="1168907" y="0"/>
                </a:moveTo>
                <a:lnTo>
                  <a:pt x="242697" y="0"/>
                </a:lnTo>
                <a:lnTo>
                  <a:pt x="0" y="970787"/>
                </a:lnTo>
                <a:lnTo>
                  <a:pt x="926211" y="970787"/>
                </a:lnTo>
                <a:lnTo>
                  <a:pt x="1168907" y="0"/>
                </a:lnTo>
                <a:close/>
              </a:path>
            </a:pathLst>
          </a:custGeom>
          <a:solidFill>
            <a:srgbClr val="DBE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6928" y="5835397"/>
            <a:ext cx="804672" cy="946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821" y="550621"/>
            <a:ext cx="5361305" cy="5687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sz="3600" spc="-155" dirty="0">
                <a:solidFill>
                  <a:srgbClr val="7D9531"/>
                </a:solidFill>
                <a:latin typeface="Trebuchet MS"/>
                <a:cs typeface="Trebuchet MS"/>
              </a:rPr>
              <a:t>Advantages</a:t>
            </a:r>
            <a:r>
              <a:rPr lang="en-US" sz="3600" spc="-55" dirty="0">
                <a:solidFill>
                  <a:srgbClr val="7D9531"/>
                </a:solidFill>
                <a:latin typeface="Trebuchet MS"/>
                <a:cs typeface="Trebuchet MS"/>
              </a:rPr>
              <a:t> </a:t>
            </a:r>
            <a:r>
              <a:rPr lang="en-US" sz="3600" spc="-150" dirty="0">
                <a:solidFill>
                  <a:srgbClr val="7D9531"/>
                </a:solidFill>
                <a:latin typeface="Trebuchet MS"/>
                <a:cs typeface="Trebuchet MS"/>
              </a:rPr>
              <a:t>of</a:t>
            </a:r>
            <a:r>
              <a:rPr lang="en-US" sz="3600" spc="-75" dirty="0">
                <a:solidFill>
                  <a:srgbClr val="7D9531"/>
                </a:solidFill>
                <a:latin typeface="Trebuchet MS"/>
                <a:cs typeface="Trebuchet MS"/>
              </a:rPr>
              <a:t> </a:t>
            </a:r>
            <a:r>
              <a:rPr lang="en-US" sz="3600" spc="-95" dirty="0">
                <a:solidFill>
                  <a:srgbClr val="7D9531"/>
                </a:solidFill>
                <a:latin typeface="Trebuchet MS"/>
                <a:cs typeface="Trebuchet MS"/>
              </a:rPr>
              <a:t>E</a:t>
            </a:r>
            <a:r>
              <a:rPr lang="en-US" sz="3600" spc="-225" dirty="0">
                <a:solidFill>
                  <a:srgbClr val="7D9531"/>
                </a:solidFill>
                <a:latin typeface="Trebuchet MS"/>
                <a:cs typeface="Trebuchet MS"/>
              </a:rPr>
              <a:t>-</a:t>
            </a:r>
            <a:r>
              <a:rPr lang="en-US" sz="3600" spc="-190" dirty="0">
                <a:solidFill>
                  <a:srgbClr val="7D9531"/>
                </a:solidFill>
                <a:latin typeface="Trebuchet MS"/>
                <a:cs typeface="Trebuchet MS"/>
              </a:rPr>
              <a:t>learning</a:t>
            </a:r>
            <a:endParaRPr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0491" y="1484209"/>
            <a:ext cx="5791709" cy="4193456"/>
          </a:xfrm>
        </p:spPr>
        <p:txBody>
          <a:bodyPr/>
          <a:lstStyle/>
          <a:p>
            <a:pPr marL="299085" indent="-287020">
              <a:lnSpc>
                <a:spcPct val="100000"/>
              </a:lnSpc>
              <a:spcBef>
                <a:spcPts val="1010"/>
              </a:spcBef>
              <a:buClr>
                <a:srgbClr val="7D953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2000" b="0" spc="-5" dirty="0">
                <a:latin typeface="Verdana"/>
                <a:cs typeface="Verdana"/>
              </a:rPr>
              <a:t>Just-in-time</a:t>
            </a:r>
            <a:r>
              <a:rPr lang="en-US" sz="2000" b="0" spc="-2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knowledge</a:t>
            </a:r>
            <a:endParaRPr lang="en-US" sz="2000" b="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915"/>
              </a:spcBef>
              <a:buClr>
                <a:srgbClr val="7D953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2000" b="0" spc="-5" dirty="0">
                <a:latin typeface="Verdana"/>
                <a:cs typeface="Verdana"/>
              </a:rPr>
              <a:t>Anytime</a:t>
            </a:r>
            <a:r>
              <a:rPr lang="en-US" sz="2000" b="0" spc="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and</a:t>
            </a:r>
            <a:r>
              <a:rPr lang="en-US" sz="2000" b="0" spc="-1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anywhere</a:t>
            </a:r>
            <a:r>
              <a:rPr lang="en-US" sz="2000" b="0" spc="2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learning</a:t>
            </a:r>
            <a:endParaRPr lang="en-US" sz="2000" b="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910"/>
              </a:spcBef>
              <a:buClr>
                <a:srgbClr val="7D953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2000" b="0" spc="-5" dirty="0">
                <a:latin typeface="Verdana"/>
                <a:cs typeface="Verdana"/>
              </a:rPr>
              <a:t>Uniform</a:t>
            </a:r>
            <a:r>
              <a:rPr lang="en-US" sz="2000" b="0" spc="1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training</a:t>
            </a:r>
            <a:r>
              <a:rPr lang="en-US" sz="2000" b="0" spc="1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to</a:t>
            </a:r>
            <a:r>
              <a:rPr lang="en-US" sz="2000" b="0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a</a:t>
            </a:r>
            <a:r>
              <a:rPr lang="en-US" sz="2000" b="0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geographically</a:t>
            </a:r>
            <a:r>
              <a:rPr lang="en-US" sz="2000" b="0" spc="45" dirty="0">
                <a:latin typeface="Verdana"/>
                <a:cs typeface="Verdana"/>
              </a:rPr>
              <a:t> </a:t>
            </a:r>
            <a:r>
              <a:rPr lang="en-US" sz="2000" b="0" spc="-10" dirty="0">
                <a:latin typeface="Verdana"/>
                <a:cs typeface="Verdana"/>
              </a:rPr>
              <a:t>dispersed</a:t>
            </a:r>
            <a:r>
              <a:rPr lang="en-US" sz="2000" b="0" spc="4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workforce</a:t>
            </a:r>
            <a:endParaRPr lang="en-US" sz="2000" b="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910"/>
              </a:spcBef>
              <a:buClr>
                <a:srgbClr val="7D953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2000" b="0" spc="-10" dirty="0">
                <a:latin typeface="Verdana"/>
                <a:cs typeface="Verdana"/>
              </a:rPr>
              <a:t>Reduced</a:t>
            </a:r>
            <a:r>
              <a:rPr lang="en-US" sz="2000" b="0" spc="30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training</a:t>
            </a:r>
            <a:r>
              <a:rPr lang="en-US" sz="2000" b="0" spc="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time</a:t>
            </a:r>
            <a:r>
              <a:rPr lang="en-US" sz="2000" b="0" spc="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and</a:t>
            </a:r>
            <a:r>
              <a:rPr lang="en-US" sz="2000" b="0" spc="-10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costs</a:t>
            </a:r>
            <a:endParaRPr lang="en-US" sz="2000" b="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905"/>
              </a:spcBef>
              <a:buClr>
                <a:srgbClr val="7D953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2000" b="0" spc="-5" dirty="0">
                <a:latin typeface="Verdana"/>
                <a:cs typeface="Verdana"/>
              </a:rPr>
              <a:t>Interactive</a:t>
            </a:r>
            <a:r>
              <a:rPr lang="en-US" sz="2000" b="0" spc="10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and</a:t>
            </a:r>
            <a:r>
              <a:rPr lang="en-US" sz="2000" b="0" spc="1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collaborative</a:t>
            </a:r>
            <a:r>
              <a:rPr lang="en-US" sz="2000" b="0" spc="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learning</a:t>
            </a:r>
            <a:endParaRPr lang="en-US" sz="2000" b="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910"/>
              </a:spcBef>
              <a:buClr>
                <a:srgbClr val="7D953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2000" b="0" spc="-10" dirty="0">
                <a:latin typeface="Verdana"/>
                <a:cs typeface="Verdana"/>
              </a:rPr>
              <a:t>Self-paced</a:t>
            </a:r>
            <a:r>
              <a:rPr lang="en-US" sz="2000" b="0" spc="10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learning</a:t>
            </a:r>
            <a:endParaRPr lang="en-US" sz="2000" b="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915"/>
              </a:spcBef>
              <a:buClr>
                <a:srgbClr val="7D953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2000" b="0" spc="-5" dirty="0">
                <a:latin typeface="Verdana"/>
                <a:cs typeface="Verdana"/>
              </a:rPr>
              <a:t>Effective</a:t>
            </a:r>
            <a:r>
              <a:rPr lang="en-US" sz="2000" b="0" spc="3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and</a:t>
            </a:r>
            <a:r>
              <a:rPr lang="en-US" sz="2000" b="0" spc="1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efficient</a:t>
            </a:r>
            <a:r>
              <a:rPr lang="en-US" sz="2000" b="0" spc="4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life-long</a:t>
            </a:r>
            <a:r>
              <a:rPr lang="en-US" sz="2000" b="0" spc="30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learning</a:t>
            </a:r>
            <a:r>
              <a:rPr lang="en-US" sz="2000" b="0" spc="35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–</a:t>
            </a:r>
            <a:r>
              <a:rPr lang="en-US" sz="2000" b="0" spc="10" dirty="0">
                <a:latin typeface="Verdana"/>
                <a:cs typeface="Verdana"/>
              </a:rPr>
              <a:t> </a:t>
            </a:r>
            <a:r>
              <a:rPr lang="en-US" sz="2000" b="0" spc="-5" dirty="0">
                <a:latin typeface="Verdana"/>
                <a:cs typeface="Verdana"/>
              </a:rPr>
              <a:t>on</a:t>
            </a:r>
            <a:r>
              <a:rPr lang="en-US" sz="2000" b="0" spc="5" dirty="0">
                <a:latin typeface="Verdana"/>
                <a:cs typeface="Verdana"/>
              </a:rPr>
              <a:t> </a:t>
            </a:r>
            <a:r>
              <a:rPr lang="en-US" sz="2000" b="0" spc="-10" dirty="0" smtClean="0">
                <a:latin typeface="Verdana"/>
                <a:cs typeface="Verdana"/>
              </a:rPr>
              <a:t>demand</a:t>
            </a:r>
          </a:p>
          <a:p>
            <a:pPr marL="299085" indent="-287020">
              <a:lnSpc>
                <a:spcPct val="100000"/>
              </a:lnSpc>
              <a:spcBef>
                <a:spcPts val="915"/>
              </a:spcBef>
              <a:buClr>
                <a:srgbClr val="7D9531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2000" b="0" spc="-10" dirty="0">
                <a:latin typeface="Verdana"/>
                <a:cs typeface="Verdana"/>
              </a:rPr>
              <a:t>Resource saving (</a:t>
            </a:r>
            <a:r>
              <a:rPr lang="en-US" sz="2000" b="0" spc="-10" dirty="0" err="1">
                <a:latin typeface="Verdana"/>
                <a:cs typeface="Verdana"/>
              </a:rPr>
              <a:t>eg</a:t>
            </a:r>
            <a:r>
              <a:rPr lang="en-US" sz="2000" b="0" spc="-10" dirty="0">
                <a:latin typeface="Verdana"/>
                <a:cs typeface="Verdana"/>
              </a:rPr>
              <a:t>. paper)</a:t>
            </a:r>
          </a:p>
          <a:p>
            <a:endParaRPr lang="en-US" sz="2000" b="0" dirty="0"/>
          </a:p>
        </p:txBody>
      </p:sp>
      <p:pic>
        <p:nvPicPr>
          <p:cNvPr id="8" name="object 2"/>
          <p:cNvPicPr>
            <a:picLocks noGrp="1"/>
          </p:cNvPicPr>
          <p:nvPr>
            <p:ph sz="half" idx="3"/>
          </p:nvPr>
        </p:nvPicPr>
        <p:blipFill>
          <a:blip r:embed="rId3" cstate="print"/>
          <a:stretch>
            <a:fillRect/>
          </a:stretch>
        </p:blipFill>
        <p:spPr>
          <a:xfrm>
            <a:off x="6096000" y="3657600"/>
            <a:ext cx="278130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1773" y="349758"/>
            <a:ext cx="37386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Types of Learning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499" y="1433718"/>
            <a:ext cx="493966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79295" algn="l"/>
              </a:tabLst>
            </a:pPr>
            <a:r>
              <a:rPr lang="en-US" sz="2400" b="0" spc="-125" dirty="0" smtClean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Synchro</a:t>
            </a:r>
            <a:r>
              <a:rPr lang="en-US" sz="2400" b="0" spc="-135" dirty="0" smtClean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n</a:t>
            </a:r>
            <a:r>
              <a:rPr lang="en-US" sz="2400" b="0" spc="-150" dirty="0" smtClean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ous</a:t>
            </a:r>
            <a:r>
              <a:rPr lang="en-US" sz="2800" b="0" spc="-60" dirty="0" smtClean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en-US" sz="2800" b="0" spc="-55" dirty="0" smtClean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L</a:t>
            </a:r>
            <a:r>
              <a:rPr lang="en-US" sz="2800" b="0" spc="-204" dirty="0" smtClean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ear</a:t>
            </a:r>
            <a:r>
              <a:rPr lang="en-US" sz="2800" b="0" spc="-220" dirty="0" smtClean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n</a:t>
            </a:r>
            <a:r>
              <a:rPr lang="en-US" sz="2800" b="0" spc="-165" dirty="0" smtClean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ing:</a:t>
            </a:r>
            <a:endParaRPr sz="2800" dirty="0">
              <a:solidFill>
                <a:schemeClr val="tx2"/>
              </a:solidFill>
              <a:latin typeface="Arial Black" panose="020B0A04020102020204" pitchFamily="34" charset="0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75826" y="1853188"/>
            <a:ext cx="8352155" cy="4434547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>
                <a:latin typeface="Verdana"/>
                <a:cs typeface="Verdana"/>
              </a:rPr>
              <a:t>Synchronous</a:t>
            </a:r>
            <a:r>
              <a:rPr lang="en-US" sz="1600" spc="4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learning</a:t>
            </a:r>
            <a:r>
              <a:rPr lang="en-US" sz="1600" spc="3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is</a:t>
            </a:r>
            <a:r>
              <a:rPr lang="en-US" sz="1600" spc="10" dirty="0">
                <a:latin typeface="Verdana"/>
                <a:cs typeface="Verdana"/>
              </a:rPr>
              <a:t> </a:t>
            </a:r>
            <a:r>
              <a:rPr lang="en-US" sz="1600" spc="-10" dirty="0">
                <a:latin typeface="Verdana"/>
                <a:cs typeface="Verdana"/>
              </a:rPr>
              <a:t>just</a:t>
            </a:r>
            <a:r>
              <a:rPr lang="en-US" sz="1600" spc="2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like</a:t>
            </a:r>
            <a:r>
              <a:rPr lang="en-US" sz="1600" spc="2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classroom</a:t>
            </a:r>
            <a:r>
              <a:rPr lang="en-US" sz="1600" spc="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learning</a:t>
            </a:r>
            <a:r>
              <a:rPr lang="en-US" sz="1600" spc="35" dirty="0">
                <a:latin typeface="Verdana"/>
                <a:cs typeface="Verdana"/>
              </a:rPr>
              <a:t> </a:t>
            </a:r>
            <a:r>
              <a:rPr lang="en-US" sz="1600" spc="-10" dirty="0">
                <a:latin typeface="Verdana"/>
                <a:cs typeface="Verdana"/>
              </a:rPr>
              <a:t>except</a:t>
            </a:r>
            <a:r>
              <a:rPr lang="en-US" sz="1600" spc="3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that</a:t>
            </a:r>
            <a:r>
              <a:rPr lang="en-US" sz="1600" spc="2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the</a:t>
            </a:r>
            <a:r>
              <a:rPr lang="en-US" sz="1600" spc="1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instructor</a:t>
            </a:r>
            <a:r>
              <a:rPr lang="en-US" sz="1600" spc="2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and</a:t>
            </a:r>
            <a:r>
              <a:rPr lang="en-US" sz="1600" spc="5" dirty="0">
                <a:latin typeface="Verdana"/>
                <a:cs typeface="Verdana"/>
              </a:rPr>
              <a:t> </a:t>
            </a:r>
            <a:r>
              <a:rPr lang="en-US" sz="1600" dirty="0">
                <a:latin typeface="Verdana"/>
                <a:cs typeface="Verdana"/>
              </a:rPr>
              <a:t>all</a:t>
            </a:r>
            <a:r>
              <a:rPr lang="en-US" sz="1600" spc="1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the </a:t>
            </a:r>
            <a:r>
              <a:rPr lang="en-US" sz="1600" spc="-44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learners</a:t>
            </a:r>
            <a:r>
              <a:rPr lang="en-US" sz="1600" spc="1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could</a:t>
            </a:r>
            <a:r>
              <a:rPr lang="en-US" sz="1600" spc="1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each</a:t>
            </a:r>
            <a:r>
              <a:rPr lang="en-US" sz="1600" spc="1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be</a:t>
            </a:r>
            <a:r>
              <a:rPr lang="en-US" sz="1600" spc="1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in</a:t>
            </a:r>
            <a:r>
              <a:rPr lang="en-US" sz="1600" spc="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an</a:t>
            </a:r>
            <a:r>
              <a:rPr lang="en-US" sz="1600" spc="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entirely</a:t>
            </a:r>
            <a:r>
              <a:rPr lang="en-US" sz="1600" spc="3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different</a:t>
            </a:r>
            <a:r>
              <a:rPr lang="en-US" sz="1600" spc="4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location.</a:t>
            </a:r>
            <a:endParaRPr lang="en-US"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en-US" sz="1600" spc="-5" dirty="0">
                <a:latin typeface="Verdana"/>
                <a:cs typeface="Verdana"/>
              </a:rPr>
              <a:t>Synchronous</a:t>
            </a:r>
            <a:r>
              <a:rPr lang="en-US" sz="1600" spc="3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e-learning</a:t>
            </a:r>
            <a:r>
              <a:rPr lang="en-US" sz="1600" spc="2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is</a:t>
            </a:r>
            <a:r>
              <a:rPr lang="en-US" sz="1600" spc="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suitable</a:t>
            </a:r>
            <a:r>
              <a:rPr lang="en-US" sz="1600" spc="2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for</a:t>
            </a:r>
            <a:r>
              <a:rPr lang="en-US" sz="160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concept-based</a:t>
            </a:r>
            <a:r>
              <a:rPr lang="en-US" sz="1600" spc="5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training,</a:t>
            </a:r>
            <a:r>
              <a:rPr lang="en-US" sz="1600" spc="2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training</a:t>
            </a:r>
            <a:r>
              <a:rPr lang="en-US" sz="1600" spc="1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of</a:t>
            </a:r>
            <a:r>
              <a:rPr lang="en-US" sz="1600" spc="1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very</a:t>
            </a:r>
            <a:r>
              <a:rPr lang="en-US" sz="1600" spc="1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complex</a:t>
            </a:r>
            <a:endParaRPr lang="en-US"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en-US" sz="1600" spc="-10" dirty="0">
                <a:latin typeface="Verdana"/>
                <a:cs typeface="Verdana"/>
              </a:rPr>
              <a:t>concepts,</a:t>
            </a:r>
            <a:r>
              <a:rPr lang="en-US" sz="1600" spc="3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and</a:t>
            </a:r>
            <a:r>
              <a:rPr lang="en-US" sz="1600" spc="2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sometimes</a:t>
            </a:r>
            <a:r>
              <a:rPr lang="en-US" sz="1600" spc="2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training</a:t>
            </a:r>
            <a:r>
              <a:rPr lang="en-US" sz="1600" spc="2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for</a:t>
            </a:r>
            <a:r>
              <a:rPr lang="en-US" sz="1600" spc="1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learners</a:t>
            </a:r>
            <a:r>
              <a:rPr lang="en-US" sz="1600" spc="20" dirty="0">
                <a:latin typeface="Verdana"/>
                <a:cs typeface="Verdana"/>
              </a:rPr>
              <a:t> </a:t>
            </a:r>
            <a:r>
              <a:rPr lang="en-US" sz="1600" spc="-10" dirty="0">
                <a:latin typeface="Verdana"/>
                <a:cs typeface="Verdana"/>
              </a:rPr>
              <a:t>who</a:t>
            </a:r>
            <a:r>
              <a:rPr lang="en-US" sz="1600" spc="2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require</a:t>
            </a:r>
            <a:r>
              <a:rPr lang="en-US" sz="1600" spc="4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the</a:t>
            </a:r>
            <a:r>
              <a:rPr lang="en-US" sz="1600" spc="15" dirty="0">
                <a:latin typeface="Verdana"/>
                <a:cs typeface="Verdana"/>
              </a:rPr>
              <a:t> </a:t>
            </a:r>
            <a:r>
              <a:rPr lang="en-US" sz="1600" spc="-10" dirty="0">
                <a:latin typeface="Verdana"/>
                <a:cs typeface="Verdana"/>
              </a:rPr>
              <a:t>presence</a:t>
            </a:r>
            <a:r>
              <a:rPr lang="en-US" sz="1600" spc="4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of</a:t>
            </a:r>
            <a:r>
              <a:rPr lang="en-US" sz="1600" spc="1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a</a:t>
            </a:r>
            <a:r>
              <a:rPr lang="en-US" sz="1600" spc="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trainer.</a:t>
            </a:r>
            <a:endParaRPr lang="en-US"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en-US" sz="1600" spc="-5" dirty="0">
                <a:latin typeface="Verdana"/>
                <a:cs typeface="Verdana"/>
              </a:rPr>
              <a:t>Synchronous</a:t>
            </a:r>
            <a:r>
              <a:rPr lang="en-US" sz="1600" spc="3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learning</a:t>
            </a:r>
            <a:r>
              <a:rPr lang="en-US" sz="1600" spc="20" dirty="0">
                <a:latin typeface="Verdana"/>
                <a:cs typeface="Verdana"/>
              </a:rPr>
              <a:t> </a:t>
            </a:r>
            <a:r>
              <a:rPr lang="en-US" sz="1600" spc="-10" dirty="0">
                <a:latin typeface="Verdana"/>
                <a:cs typeface="Verdana"/>
              </a:rPr>
              <a:t>happens</a:t>
            </a:r>
            <a:r>
              <a:rPr lang="en-US" sz="1600" spc="3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via:</a:t>
            </a:r>
            <a:endParaRPr lang="en-US" sz="16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A4C24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5" dirty="0">
                <a:latin typeface="Verdana"/>
                <a:cs typeface="Verdana"/>
              </a:rPr>
              <a:t>Virtual</a:t>
            </a:r>
            <a:r>
              <a:rPr lang="en-US" sz="1600" spc="-1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classrooms</a:t>
            </a:r>
            <a:endParaRPr lang="en-US" sz="16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A4C24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5" dirty="0">
                <a:latin typeface="Verdana"/>
                <a:cs typeface="Verdana"/>
              </a:rPr>
              <a:t>Audio</a:t>
            </a:r>
            <a:r>
              <a:rPr lang="en-US" sz="1600" spc="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and</a:t>
            </a:r>
            <a:r>
              <a:rPr lang="en-US" sz="1600" spc="-20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video</a:t>
            </a:r>
            <a:r>
              <a:rPr lang="en-US" sz="1600" spc="1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conferencing</a:t>
            </a:r>
            <a:endParaRPr lang="en-US" sz="16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A4C24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10" dirty="0">
                <a:latin typeface="Verdana"/>
                <a:cs typeface="Verdana"/>
              </a:rPr>
              <a:t>Chat</a:t>
            </a:r>
            <a:endParaRPr lang="en-US" sz="16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A4C24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5" dirty="0">
                <a:latin typeface="Verdana"/>
                <a:cs typeface="Verdana"/>
              </a:rPr>
              <a:t>Webinars</a:t>
            </a:r>
            <a:endParaRPr lang="en-US" sz="16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A4C248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5" dirty="0">
                <a:latin typeface="Verdana"/>
                <a:cs typeface="Verdana"/>
              </a:rPr>
              <a:t>Application</a:t>
            </a:r>
            <a:r>
              <a:rPr lang="en-US" sz="1600" spc="-15" dirty="0">
                <a:latin typeface="Verdana"/>
                <a:cs typeface="Verdana"/>
              </a:rPr>
              <a:t> </a:t>
            </a:r>
            <a:r>
              <a:rPr lang="en-US" sz="1600" spc="-5" dirty="0">
                <a:latin typeface="Verdana"/>
                <a:cs typeface="Verdana"/>
              </a:rPr>
              <a:t>sharing</a:t>
            </a:r>
            <a:endParaRPr lang="en-US" sz="160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3946" y="410921"/>
            <a:ext cx="1352550" cy="530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/>
              <a:t>Cont</a:t>
            </a:r>
            <a:r>
              <a:rPr spc="-120" dirty="0"/>
              <a:t> </a:t>
            </a:r>
            <a:r>
              <a:rPr spc="10" dirty="0"/>
              <a:t>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001" y="1936898"/>
            <a:ext cx="8346440" cy="3348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US" sz="1600" spc="-5" dirty="0" smtClean="0">
                <a:latin typeface="Verdana"/>
                <a:cs typeface="Verdana"/>
              </a:rPr>
              <a:t>Generic training that has a long shelf life and </a:t>
            </a:r>
            <a:r>
              <a:rPr lang="en-US" sz="1600" spc="-10" dirty="0" smtClean="0">
                <a:latin typeface="Verdana"/>
                <a:cs typeface="Verdana"/>
              </a:rPr>
              <a:t>does </a:t>
            </a:r>
            <a:r>
              <a:rPr lang="en-US" sz="1600" spc="-5" dirty="0" smtClean="0">
                <a:latin typeface="Verdana"/>
                <a:cs typeface="Verdana"/>
              </a:rPr>
              <a:t>not pertain to a particular </a:t>
            </a:r>
            <a:r>
              <a:rPr lang="en-US" sz="1600" spc="-10" dirty="0" smtClean="0">
                <a:latin typeface="Verdana"/>
                <a:cs typeface="Verdana"/>
              </a:rPr>
              <a:t>group </a:t>
            </a:r>
            <a:r>
              <a:rPr lang="en-US" sz="1600" spc="-5" dirty="0" smtClean="0">
                <a:latin typeface="Verdana"/>
                <a:cs typeface="Verdana"/>
              </a:rPr>
              <a:t>of </a:t>
            </a:r>
            <a:r>
              <a:rPr lang="en-US" sz="1600" spc="-10" dirty="0" smtClean="0">
                <a:latin typeface="Verdana"/>
                <a:cs typeface="Verdana"/>
              </a:rPr>
              <a:t>people </a:t>
            </a:r>
            <a:r>
              <a:rPr lang="en-US" sz="1600" spc="-5" dirty="0" smtClean="0">
                <a:latin typeface="Verdana"/>
                <a:cs typeface="Verdana"/>
              </a:rPr>
              <a:t> such as soft skills training, </a:t>
            </a:r>
            <a:r>
              <a:rPr lang="en-US" sz="1600" spc="-10" dirty="0" smtClean="0">
                <a:latin typeface="Verdana"/>
                <a:cs typeface="Verdana"/>
              </a:rPr>
              <a:t>management </a:t>
            </a:r>
            <a:r>
              <a:rPr lang="en-US" sz="1600" spc="-5" dirty="0" smtClean="0">
                <a:latin typeface="Verdana"/>
                <a:cs typeface="Verdana"/>
              </a:rPr>
              <a:t>training, and financial training can be conducted via 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asynchronous</a:t>
            </a:r>
            <a:r>
              <a:rPr lang="en-US" sz="1600" spc="3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e-learning.</a:t>
            </a:r>
            <a:endParaRPr lang="en-US" sz="1600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1600" dirty="0" smtClean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lang="en-US" sz="1600" spc="-5" dirty="0" smtClean="0">
                <a:latin typeface="Verdana"/>
                <a:cs typeface="Verdana"/>
              </a:rPr>
              <a:t>Asynchronous</a:t>
            </a:r>
            <a:r>
              <a:rPr lang="en-US" sz="1600" spc="3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learning</a:t>
            </a:r>
            <a:r>
              <a:rPr lang="en-US" sz="1600" spc="3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makes</a:t>
            </a:r>
            <a:r>
              <a:rPr lang="en-US" sz="1600" spc="1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use</a:t>
            </a:r>
            <a:r>
              <a:rPr lang="en-US" sz="1600" spc="1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of</a:t>
            </a:r>
            <a:r>
              <a:rPr lang="en-US" sz="1600" spc="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media</a:t>
            </a:r>
            <a:r>
              <a:rPr lang="en-US" sz="1600" spc="2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that is</a:t>
            </a:r>
            <a:r>
              <a:rPr lang="en-US" sz="1600" spc="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not instantaneous:</a:t>
            </a:r>
            <a:endParaRPr lang="en-US" sz="1600" dirty="0" smtClean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FFFF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10" dirty="0" smtClean="0">
                <a:latin typeface="Verdana"/>
                <a:cs typeface="Verdana"/>
              </a:rPr>
              <a:t>Self-paced</a:t>
            </a:r>
            <a:r>
              <a:rPr lang="en-US" sz="1600" spc="2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online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courses</a:t>
            </a:r>
            <a:endParaRPr lang="en-US" sz="1600" dirty="0" smtClean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FFFF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5" dirty="0" smtClean="0">
                <a:latin typeface="Verdana"/>
                <a:cs typeface="Verdana"/>
              </a:rPr>
              <a:t>Discussion</a:t>
            </a:r>
            <a:r>
              <a:rPr lang="en-US" sz="1600" spc="1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forums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&amp; </a:t>
            </a:r>
            <a:r>
              <a:rPr lang="en-US" sz="1600" spc="-10" dirty="0" smtClean="0">
                <a:latin typeface="Verdana"/>
                <a:cs typeface="Verdana"/>
              </a:rPr>
              <a:t>groups</a:t>
            </a:r>
            <a:endParaRPr lang="en-US" sz="1600" dirty="0" smtClean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FFFF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10" dirty="0" smtClean="0">
                <a:latin typeface="Verdana"/>
                <a:cs typeface="Verdana"/>
              </a:rPr>
              <a:t>Messages</a:t>
            </a:r>
            <a:r>
              <a:rPr lang="en-US" sz="1600" spc="-5" dirty="0" smtClean="0">
                <a:latin typeface="Verdana"/>
                <a:cs typeface="Verdana"/>
              </a:rPr>
              <a:t> boards</a:t>
            </a:r>
            <a:endParaRPr lang="en-US" sz="1600" dirty="0" smtClean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FFFF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5" dirty="0" smtClean="0">
                <a:latin typeface="Verdana"/>
                <a:cs typeface="Verdana"/>
              </a:rPr>
              <a:t>Emails</a:t>
            </a:r>
            <a:endParaRPr lang="en-US" sz="1600" dirty="0" smtClean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0"/>
              </a:spcBef>
              <a:buClr>
                <a:srgbClr val="FFFF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5" dirty="0" smtClean="0">
                <a:latin typeface="Verdana"/>
                <a:cs typeface="Verdana"/>
              </a:rPr>
              <a:t>Discussion</a:t>
            </a:r>
            <a:r>
              <a:rPr lang="en-US" sz="1600" spc="-2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forums</a:t>
            </a:r>
            <a:endParaRPr lang="en-US" sz="1600" dirty="0" smtClean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785"/>
              </a:spcBef>
              <a:buClr>
                <a:srgbClr val="FFFF00"/>
              </a:buClr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lang="en-US" sz="1600" spc="-10" dirty="0" smtClean="0">
                <a:latin typeface="Verdana"/>
                <a:cs typeface="Verdana"/>
              </a:rPr>
              <a:t>CDs</a:t>
            </a:r>
            <a:r>
              <a:rPr lang="en-US" sz="1600" spc="-1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and</a:t>
            </a:r>
            <a:r>
              <a:rPr lang="en-US" sz="1600" spc="-1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DVDs</a:t>
            </a:r>
            <a:endParaRPr lang="en-US" sz="1600" spc="-5" dirty="0" smtClean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475233"/>
            <a:ext cx="3785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55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A</a:t>
            </a:r>
            <a:r>
              <a:rPr lang="en-US" sz="2400" spc="25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s</a:t>
            </a:r>
            <a:r>
              <a:rPr lang="en-US" sz="2400" spc="-160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ynch</a:t>
            </a:r>
            <a:r>
              <a:rPr lang="en-US" sz="2400" spc="-110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r</a:t>
            </a:r>
            <a:r>
              <a:rPr lang="en-US" sz="2400" spc="-120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onou</a:t>
            </a:r>
            <a:r>
              <a:rPr lang="en-US" sz="2400" spc="-215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s</a:t>
            </a:r>
            <a:r>
              <a:rPr lang="en-US" sz="2400" spc="-60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 L</a:t>
            </a:r>
            <a:r>
              <a:rPr lang="en-US" sz="2400" spc="-204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ear</a:t>
            </a:r>
            <a:r>
              <a:rPr lang="en-US" sz="2400" spc="-220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n</a:t>
            </a:r>
            <a:r>
              <a:rPr lang="en-US" sz="2400" spc="-165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ing</a:t>
            </a:r>
            <a:endParaRPr lang="en-US" sz="2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7098" y="410921"/>
            <a:ext cx="5287645" cy="52257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lang="en-US" b="1" spc="5" dirty="0" err="1" smtClean="0"/>
              <a:t>Cont</a:t>
            </a:r>
            <a:r>
              <a:rPr lang="en-US" b="1" spc="5" dirty="0" smtClean="0"/>
              <a:t>…</a:t>
            </a:r>
            <a:endParaRPr b="1" spc="1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112" y="1949348"/>
            <a:ext cx="8349615" cy="3307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600" spc="-10" dirty="0" smtClean="0">
                <a:latin typeface="Verdana"/>
                <a:cs typeface="Verdana"/>
              </a:rPr>
              <a:t>Blended</a:t>
            </a:r>
            <a:r>
              <a:rPr lang="en-US" sz="1600" spc="4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learning</a:t>
            </a:r>
            <a:r>
              <a:rPr lang="en-US" sz="1600" spc="3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is</a:t>
            </a:r>
            <a:r>
              <a:rPr lang="en-US" sz="1600" spc="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mix</a:t>
            </a:r>
            <a:r>
              <a:rPr lang="en-US" sz="1600" spc="2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of</a:t>
            </a:r>
            <a:r>
              <a:rPr lang="en-US" sz="1600" spc="1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synchronous</a:t>
            </a:r>
            <a:r>
              <a:rPr lang="en-US" sz="1600" spc="4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and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asynchronous</a:t>
            </a:r>
            <a:r>
              <a:rPr lang="en-US" sz="1600" spc="4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learning.</a:t>
            </a:r>
            <a:r>
              <a:rPr lang="en-US" sz="1600" spc="2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The</a:t>
            </a:r>
            <a:r>
              <a:rPr lang="en-US" sz="1600" spc="1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proportion</a:t>
            </a:r>
            <a:r>
              <a:rPr lang="en-US" sz="1600" spc="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of</a:t>
            </a:r>
            <a:r>
              <a:rPr lang="en-US" sz="1600" spc="1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each</a:t>
            </a:r>
            <a:r>
              <a:rPr lang="en-US" sz="1600" spc="2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of 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the</a:t>
            </a:r>
            <a:r>
              <a:rPr lang="en-US" sz="1600" spc="25" dirty="0" smtClean="0">
                <a:latin typeface="Verdana"/>
                <a:cs typeface="Verdana"/>
              </a:rPr>
              <a:t> </a:t>
            </a:r>
            <a:r>
              <a:rPr lang="en-US" sz="1600" spc="-10" dirty="0" smtClean="0">
                <a:latin typeface="Verdana"/>
                <a:cs typeface="Verdana"/>
              </a:rPr>
              <a:t>blended</a:t>
            </a:r>
            <a:r>
              <a:rPr lang="en-US" sz="1600" spc="50" dirty="0" smtClean="0">
                <a:latin typeface="Verdana"/>
                <a:cs typeface="Verdana"/>
              </a:rPr>
              <a:t> </a:t>
            </a:r>
            <a:r>
              <a:rPr lang="en-US" sz="1600" spc="-10" dirty="0" smtClean="0">
                <a:latin typeface="Verdana"/>
                <a:cs typeface="Verdana"/>
              </a:rPr>
              <a:t>ingredients</a:t>
            </a:r>
            <a:r>
              <a:rPr lang="en-US" sz="1600" spc="6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will</a:t>
            </a:r>
            <a:r>
              <a:rPr lang="en-US" sz="1600" spc="30" dirty="0" smtClean="0">
                <a:latin typeface="Verdana"/>
                <a:cs typeface="Verdana"/>
              </a:rPr>
              <a:t> </a:t>
            </a:r>
            <a:r>
              <a:rPr lang="en-US" sz="1600" spc="-10" dirty="0" smtClean="0">
                <a:latin typeface="Verdana"/>
                <a:cs typeface="Verdana"/>
              </a:rPr>
              <a:t>depend</a:t>
            </a:r>
            <a:r>
              <a:rPr lang="en-US" sz="1600" spc="6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on</a:t>
            </a:r>
            <a:r>
              <a:rPr lang="en-US" sz="1600" spc="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the</a:t>
            </a:r>
            <a:r>
              <a:rPr lang="en-US" sz="1600" spc="25" dirty="0" smtClean="0">
                <a:latin typeface="Verdana"/>
                <a:cs typeface="Verdana"/>
              </a:rPr>
              <a:t> </a:t>
            </a:r>
            <a:r>
              <a:rPr lang="en-US" sz="1600" spc="-10" dirty="0" smtClean="0">
                <a:latin typeface="Verdana"/>
                <a:cs typeface="Verdana"/>
              </a:rPr>
              <a:t>audience,</a:t>
            </a:r>
            <a:r>
              <a:rPr lang="en-US" sz="1600" spc="6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the</a:t>
            </a:r>
            <a:r>
              <a:rPr lang="en-US" sz="1600" spc="2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amount</a:t>
            </a:r>
            <a:r>
              <a:rPr lang="en-US" sz="1600" spc="2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of</a:t>
            </a:r>
            <a:r>
              <a:rPr lang="en-US" sz="1600" spc="20" dirty="0" smtClean="0">
                <a:latin typeface="Verdana"/>
                <a:cs typeface="Verdana"/>
              </a:rPr>
              <a:t> </a:t>
            </a:r>
            <a:r>
              <a:rPr lang="en-US" sz="1600" spc="-10" dirty="0" smtClean="0">
                <a:latin typeface="Verdana"/>
                <a:cs typeface="Verdana"/>
              </a:rPr>
              <a:t>independence</a:t>
            </a:r>
            <a:r>
              <a:rPr lang="en-US" sz="1600" spc="7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and</a:t>
            </a:r>
            <a:r>
              <a:rPr lang="en-US" sz="1600" spc="10" dirty="0" smtClean="0">
                <a:latin typeface="Verdana"/>
                <a:cs typeface="Verdana"/>
              </a:rPr>
              <a:t> </a:t>
            </a:r>
            <a:r>
              <a:rPr lang="en-US" sz="1600" spc="-10" dirty="0" smtClean="0">
                <a:latin typeface="Verdana"/>
                <a:cs typeface="Verdana"/>
              </a:rPr>
              <a:t>guidance </a:t>
            </a:r>
            <a:r>
              <a:rPr lang="en-US" sz="1600" spc="-440" dirty="0" smtClean="0">
                <a:latin typeface="Verdana"/>
                <a:cs typeface="Verdana"/>
              </a:rPr>
              <a:t> </a:t>
            </a:r>
            <a:r>
              <a:rPr lang="en-US" sz="1600" spc="-10" dirty="0" smtClean="0">
                <a:latin typeface="Verdana"/>
                <a:cs typeface="Verdana"/>
              </a:rPr>
              <a:t>required</a:t>
            </a:r>
            <a:r>
              <a:rPr lang="en-US" sz="1600" spc="4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during</a:t>
            </a:r>
            <a:r>
              <a:rPr lang="en-US" sz="1600" spc="3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the</a:t>
            </a:r>
            <a:r>
              <a:rPr lang="en-US" sz="1600" spc="15" dirty="0" smtClean="0">
                <a:latin typeface="Verdana"/>
                <a:cs typeface="Verdana"/>
              </a:rPr>
              <a:t> </a:t>
            </a:r>
            <a:r>
              <a:rPr lang="en-US" sz="1600" spc="-10" dirty="0" smtClean="0">
                <a:latin typeface="Verdana"/>
                <a:cs typeface="Verdana"/>
              </a:rPr>
              <a:t>training/learning.</a:t>
            </a:r>
            <a:endParaRPr lang="en-US" sz="1600" dirty="0" smtClean="0">
              <a:latin typeface="Verdana"/>
              <a:cs typeface="Verdana"/>
            </a:endParaRPr>
          </a:p>
          <a:p>
            <a:pPr marL="100965">
              <a:lnSpc>
                <a:spcPct val="100000"/>
              </a:lnSpc>
              <a:spcBef>
                <a:spcPts val="1230"/>
              </a:spcBef>
            </a:pPr>
            <a:r>
              <a:rPr lang="en-US" sz="1600" spc="-10" dirty="0" smtClean="0">
                <a:latin typeface="Verdana"/>
                <a:cs typeface="Verdana"/>
              </a:rPr>
              <a:t>Blended</a:t>
            </a:r>
            <a:r>
              <a:rPr lang="en-US" sz="1600" spc="4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learning</a:t>
            </a:r>
            <a:r>
              <a:rPr lang="en-US" sz="1600" spc="3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can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also</a:t>
            </a:r>
            <a:r>
              <a:rPr lang="en-US" sz="1600" spc="1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be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</a:t>
            </a:r>
            <a:r>
              <a:rPr lang="en-US" sz="1600" spc="10" dirty="0" smtClean="0">
                <a:latin typeface="Verdana"/>
                <a:cs typeface="Verdana"/>
              </a:rPr>
              <a:t> </a:t>
            </a:r>
            <a:r>
              <a:rPr lang="en-US" sz="1600" spc="-10" dirty="0" smtClean="0">
                <a:latin typeface="Verdana"/>
                <a:cs typeface="Verdana"/>
              </a:rPr>
              <a:t>blend</a:t>
            </a:r>
            <a:r>
              <a:rPr lang="en-US" sz="1600" spc="3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of:</a:t>
            </a:r>
            <a:endParaRPr lang="en-US" sz="1600" dirty="0" smtClean="0">
              <a:latin typeface="Verdana"/>
              <a:cs typeface="Verdana"/>
            </a:endParaRPr>
          </a:p>
          <a:p>
            <a:pPr marL="387350" indent="-287020">
              <a:lnSpc>
                <a:spcPct val="100000"/>
              </a:lnSpc>
              <a:spcBef>
                <a:spcPts val="780"/>
              </a:spcBef>
              <a:buClr>
                <a:srgbClr val="FFFF00"/>
              </a:buClr>
              <a:buFont typeface="Wingdings"/>
              <a:buChar char=""/>
              <a:tabLst>
                <a:tab pos="387350" algn="l"/>
                <a:tab pos="387985" algn="l"/>
              </a:tabLst>
            </a:pPr>
            <a:r>
              <a:rPr lang="en-US" sz="1600" spc="-5" dirty="0" smtClean="0">
                <a:latin typeface="Verdana"/>
                <a:cs typeface="Verdana"/>
              </a:rPr>
              <a:t>Offline</a:t>
            </a:r>
            <a:r>
              <a:rPr lang="en-US" sz="1600" spc="2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and</a:t>
            </a:r>
            <a:r>
              <a:rPr lang="en-US" sz="1600" spc="-2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online</a:t>
            </a:r>
            <a:r>
              <a:rPr lang="en-US" sz="1600" spc="1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courses</a:t>
            </a:r>
            <a:endParaRPr lang="en-US" sz="1600" dirty="0" smtClean="0">
              <a:latin typeface="Verdana"/>
              <a:cs typeface="Verdana"/>
            </a:endParaRPr>
          </a:p>
          <a:p>
            <a:pPr marL="387350" indent="-287020">
              <a:lnSpc>
                <a:spcPct val="100000"/>
              </a:lnSpc>
              <a:spcBef>
                <a:spcPts val="780"/>
              </a:spcBef>
              <a:buClr>
                <a:srgbClr val="FFFF00"/>
              </a:buClr>
              <a:buFont typeface="Wingdings"/>
              <a:buChar char=""/>
              <a:tabLst>
                <a:tab pos="387350" algn="l"/>
                <a:tab pos="387985" algn="l"/>
              </a:tabLst>
            </a:pPr>
            <a:r>
              <a:rPr lang="en-US" sz="1600" spc="-5" dirty="0" smtClean="0">
                <a:latin typeface="Verdana"/>
                <a:cs typeface="Verdana"/>
              </a:rPr>
              <a:t>Structured</a:t>
            </a:r>
            <a:r>
              <a:rPr lang="en-US" sz="1600" spc="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and</a:t>
            </a:r>
            <a:r>
              <a:rPr lang="en-US" sz="1600" spc="-1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unstructured</a:t>
            </a:r>
            <a:r>
              <a:rPr lang="en-US" sz="1600" spc="2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learning</a:t>
            </a:r>
            <a:endParaRPr lang="en-US" sz="1600" dirty="0" smtClean="0">
              <a:latin typeface="Verdana"/>
              <a:cs typeface="Verdana"/>
            </a:endParaRPr>
          </a:p>
          <a:p>
            <a:pPr marL="387350" indent="-287020">
              <a:lnSpc>
                <a:spcPct val="100000"/>
              </a:lnSpc>
              <a:spcBef>
                <a:spcPts val="780"/>
              </a:spcBef>
              <a:buClr>
                <a:srgbClr val="FFFF00"/>
              </a:buClr>
              <a:buFont typeface="Wingdings"/>
              <a:buChar char=""/>
              <a:tabLst>
                <a:tab pos="387350" algn="l"/>
                <a:tab pos="387985" algn="l"/>
              </a:tabLst>
            </a:pPr>
            <a:r>
              <a:rPr lang="en-US" sz="1600" spc="-10" dirty="0" smtClean="0">
                <a:latin typeface="Verdana"/>
                <a:cs typeface="Verdana"/>
              </a:rPr>
              <a:t>Self-paced</a:t>
            </a:r>
            <a:r>
              <a:rPr lang="en-US" sz="1600" spc="4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and</a:t>
            </a:r>
            <a:r>
              <a:rPr lang="en-US" sz="1600" spc="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collaborative</a:t>
            </a:r>
            <a:r>
              <a:rPr lang="en-US" sz="1600" spc="1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learning</a:t>
            </a:r>
            <a:endParaRPr lang="en-US" sz="1600" dirty="0" smtClean="0">
              <a:latin typeface="Verdana"/>
              <a:cs typeface="Verdana"/>
            </a:endParaRPr>
          </a:p>
          <a:p>
            <a:pPr marL="387350" indent="-287020">
              <a:lnSpc>
                <a:spcPct val="100000"/>
              </a:lnSpc>
              <a:spcBef>
                <a:spcPts val="785"/>
              </a:spcBef>
              <a:buClr>
                <a:srgbClr val="FFFF00"/>
              </a:buClr>
              <a:buFont typeface="Wingdings"/>
              <a:buChar char=""/>
              <a:tabLst>
                <a:tab pos="387350" algn="l"/>
                <a:tab pos="387985" algn="l"/>
              </a:tabLst>
            </a:pPr>
            <a:r>
              <a:rPr lang="en-US" sz="1600" spc="-5" dirty="0" smtClean="0">
                <a:latin typeface="Verdana"/>
                <a:cs typeface="Verdana"/>
              </a:rPr>
              <a:t>Customized</a:t>
            </a:r>
            <a:r>
              <a:rPr lang="en-US" sz="1600" spc="2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content</a:t>
            </a:r>
            <a:r>
              <a:rPr lang="en-US" sz="1600" spc="1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and</a:t>
            </a:r>
            <a:r>
              <a:rPr lang="en-US" sz="1600" spc="-1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off-the-shelf</a:t>
            </a:r>
            <a:r>
              <a:rPr lang="en-US" sz="1600" spc="4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content</a:t>
            </a:r>
            <a:endParaRPr lang="en-US" sz="1600" dirty="0" smtClean="0">
              <a:latin typeface="Verdana"/>
              <a:cs typeface="Verdana"/>
            </a:endParaRPr>
          </a:p>
          <a:p>
            <a:pPr marL="387350" indent="-287020">
              <a:lnSpc>
                <a:spcPct val="100000"/>
              </a:lnSpc>
              <a:spcBef>
                <a:spcPts val="780"/>
              </a:spcBef>
              <a:buClr>
                <a:srgbClr val="FFFF00"/>
              </a:buClr>
              <a:buFont typeface="Wingdings"/>
              <a:buChar char=""/>
              <a:tabLst>
                <a:tab pos="387350" algn="l"/>
                <a:tab pos="387985" algn="l"/>
              </a:tabLst>
            </a:pPr>
            <a:r>
              <a:rPr lang="en-US" sz="1600" spc="-5" dirty="0" smtClean="0">
                <a:latin typeface="Verdana"/>
                <a:cs typeface="Verdana"/>
              </a:rPr>
              <a:t>Work</a:t>
            </a:r>
            <a:r>
              <a:rPr lang="en-US" sz="1600" spc="-20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and</a:t>
            </a:r>
            <a:r>
              <a:rPr lang="en-US" sz="1600" spc="-25" dirty="0" smtClean="0">
                <a:latin typeface="Verdana"/>
                <a:cs typeface="Verdana"/>
              </a:rPr>
              <a:t> </a:t>
            </a:r>
            <a:r>
              <a:rPr lang="en-US" sz="1600" spc="-5" dirty="0" smtClean="0">
                <a:latin typeface="Verdana"/>
                <a:cs typeface="Verdana"/>
              </a:rPr>
              <a:t>learning</a:t>
            </a:r>
            <a:endParaRPr lang="en-US" sz="1600" dirty="0" smtClean="0">
              <a:latin typeface="Verdana"/>
              <a:cs typeface="Verdana"/>
            </a:endParaRPr>
          </a:p>
          <a:p>
            <a:pPr marL="12065" marR="7620" algn="just">
              <a:lnSpc>
                <a:spcPct val="130100"/>
              </a:lnSpc>
              <a:spcBef>
                <a:spcPts val="95"/>
              </a:spcBef>
              <a:buClr>
                <a:srgbClr val="0E6EC5"/>
              </a:buClr>
              <a:buSzPct val="85000"/>
              <a:tabLst>
                <a:tab pos="287655" algn="l"/>
              </a:tabLst>
            </a:pPr>
            <a:endParaRPr sz="20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7698" y="1383268"/>
            <a:ext cx="2857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204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B</a:t>
            </a:r>
            <a:r>
              <a:rPr lang="en-US" sz="2400" spc="-114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l</a:t>
            </a:r>
            <a:r>
              <a:rPr lang="en-US" sz="2400" spc="-220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e</a:t>
            </a:r>
            <a:r>
              <a:rPr lang="en-US" sz="2400" spc="-210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n</a:t>
            </a:r>
            <a:r>
              <a:rPr lang="en-US" sz="2400" spc="-185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ded</a:t>
            </a:r>
            <a:r>
              <a:rPr lang="en-US" sz="2400" spc="-60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 </a:t>
            </a:r>
            <a:r>
              <a:rPr lang="en-US" sz="2400" spc="-165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Le</a:t>
            </a:r>
            <a:r>
              <a:rPr lang="en-US" sz="2400" spc="-175" dirty="0">
                <a:solidFill>
                  <a:schemeClr val="tx2"/>
                </a:solidFill>
                <a:latin typeface="Arial Black" panose="020B0A04020102020204" pitchFamily="34" charset="0"/>
                <a:cs typeface="Trebuchet MS"/>
              </a:rPr>
              <a:t>arning</a:t>
            </a:r>
            <a:endParaRPr lang="en-US" sz="2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716" y="497535"/>
            <a:ext cx="733170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8755" algn="l"/>
              </a:tabLst>
            </a:pPr>
            <a:r>
              <a:rPr sz="3000" spc="-5" dirty="0"/>
              <a:t>Users</a:t>
            </a:r>
            <a:r>
              <a:rPr sz="3000" spc="15" dirty="0"/>
              <a:t> </a:t>
            </a:r>
            <a:r>
              <a:rPr sz="3000" spc="-5" dirty="0"/>
              <a:t>of</a:t>
            </a:r>
            <a:r>
              <a:rPr sz="3000" dirty="0"/>
              <a:t> E-learning</a:t>
            </a:r>
            <a:r>
              <a:rPr sz="3000" spc="-20" dirty="0"/>
              <a:t> </a:t>
            </a:r>
            <a:r>
              <a:rPr sz="3000" spc="-5" dirty="0"/>
              <a:t>or Moodle	Participants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3706367" y="3495802"/>
            <a:ext cx="1388110" cy="1165225"/>
            <a:chOff x="3706367" y="3495802"/>
            <a:chExt cx="1388110" cy="1165225"/>
          </a:xfrm>
        </p:grpSpPr>
        <p:sp>
          <p:nvSpPr>
            <p:cNvPr id="4" name="object 4"/>
            <p:cNvSpPr/>
            <p:nvPr/>
          </p:nvSpPr>
          <p:spPr>
            <a:xfrm>
              <a:off x="3779519" y="3502152"/>
              <a:ext cx="1225550" cy="1152525"/>
            </a:xfrm>
            <a:custGeom>
              <a:avLst/>
              <a:gdLst/>
              <a:ahLst/>
              <a:cxnLst/>
              <a:rect l="l" t="t" r="r" b="b"/>
              <a:pathLst>
                <a:path w="1225550" h="1152525">
                  <a:moveTo>
                    <a:pt x="612647" y="0"/>
                  </a:moveTo>
                  <a:lnTo>
                    <a:pt x="562405" y="1909"/>
                  </a:lnTo>
                  <a:lnTo>
                    <a:pt x="513280" y="7540"/>
                  </a:lnTo>
                  <a:lnTo>
                    <a:pt x="465430" y="16743"/>
                  </a:lnTo>
                  <a:lnTo>
                    <a:pt x="419014" y="29370"/>
                  </a:lnTo>
                  <a:lnTo>
                    <a:pt x="374189" y="45273"/>
                  </a:lnTo>
                  <a:lnTo>
                    <a:pt x="331113" y="64304"/>
                  </a:lnTo>
                  <a:lnTo>
                    <a:pt x="289943" y="86313"/>
                  </a:lnTo>
                  <a:lnTo>
                    <a:pt x="250838" y="111154"/>
                  </a:lnTo>
                  <a:lnTo>
                    <a:pt x="213954" y="138677"/>
                  </a:lnTo>
                  <a:lnTo>
                    <a:pt x="179450" y="168735"/>
                  </a:lnTo>
                  <a:lnTo>
                    <a:pt x="147484" y="201179"/>
                  </a:lnTo>
                  <a:lnTo>
                    <a:pt x="118213" y="235860"/>
                  </a:lnTo>
                  <a:lnTo>
                    <a:pt x="91795" y="272631"/>
                  </a:lnTo>
                  <a:lnTo>
                    <a:pt x="68387" y="311342"/>
                  </a:lnTo>
                  <a:lnTo>
                    <a:pt x="48148" y="351847"/>
                  </a:lnTo>
                  <a:lnTo>
                    <a:pt x="31235" y="393996"/>
                  </a:lnTo>
                  <a:lnTo>
                    <a:pt x="17806" y="437641"/>
                  </a:lnTo>
                  <a:lnTo>
                    <a:pt x="8019" y="482635"/>
                  </a:lnTo>
                  <a:lnTo>
                    <a:pt x="2031" y="528827"/>
                  </a:lnTo>
                  <a:lnTo>
                    <a:pt x="0" y="576072"/>
                  </a:lnTo>
                  <a:lnTo>
                    <a:pt x="2031" y="623316"/>
                  </a:lnTo>
                  <a:lnTo>
                    <a:pt x="8019" y="669508"/>
                  </a:lnTo>
                  <a:lnTo>
                    <a:pt x="17806" y="714502"/>
                  </a:lnTo>
                  <a:lnTo>
                    <a:pt x="31235" y="758147"/>
                  </a:lnTo>
                  <a:lnTo>
                    <a:pt x="48148" y="800296"/>
                  </a:lnTo>
                  <a:lnTo>
                    <a:pt x="68387" y="840801"/>
                  </a:lnTo>
                  <a:lnTo>
                    <a:pt x="91795" y="879512"/>
                  </a:lnTo>
                  <a:lnTo>
                    <a:pt x="118213" y="916283"/>
                  </a:lnTo>
                  <a:lnTo>
                    <a:pt x="147484" y="950964"/>
                  </a:lnTo>
                  <a:lnTo>
                    <a:pt x="179450" y="983408"/>
                  </a:lnTo>
                  <a:lnTo>
                    <a:pt x="213954" y="1013466"/>
                  </a:lnTo>
                  <a:lnTo>
                    <a:pt x="250838" y="1040989"/>
                  </a:lnTo>
                  <a:lnTo>
                    <a:pt x="289943" y="1065830"/>
                  </a:lnTo>
                  <a:lnTo>
                    <a:pt x="331113" y="1087839"/>
                  </a:lnTo>
                  <a:lnTo>
                    <a:pt x="374189" y="1106870"/>
                  </a:lnTo>
                  <a:lnTo>
                    <a:pt x="419014" y="1122773"/>
                  </a:lnTo>
                  <a:lnTo>
                    <a:pt x="465430" y="1135400"/>
                  </a:lnTo>
                  <a:lnTo>
                    <a:pt x="513280" y="1144603"/>
                  </a:lnTo>
                  <a:lnTo>
                    <a:pt x="562405" y="1150234"/>
                  </a:lnTo>
                  <a:lnTo>
                    <a:pt x="612647" y="1152144"/>
                  </a:lnTo>
                  <a:lnTo>
                    <a:pt x="662890" y="1150234"/>
                  </a:lnTo>
                  <a:lnTo>
                    <a:pt x="712015" y="1144603"/>
                  </a:lnTo>
                  <a:lnTo>
                    <a:pt x="759865" y="1135400"/>
                  </a:lnTo>
                  <a:lnTo>
                    <a:pt x="806281" y="1122773"/>
                  </a:lnTo>
                  <a:lnTo>
                    <a:pt x="851106" y="1106870"/>
                  </a:lnTo>
                  <a:lnTo>
                    <a:pt x="894182" y="1087839"/>
                  </a:lnTo>
                  <a:lnTo>
                    <a:pt x="935352" y="1065830"/>
                  </a:lnTo>
                  <a:lnTo>
                    <a:pt x="974457" y="1040989"/>
                  </a:lnTo>
                  <a:lnTo>
                    <a:pt x="1011341" y="1013466"/>
                  </a:lnTo>
                  <a:lnTo>
                    <a:pt x="1045844" y="983408"/>
                  </a:lnTo>
                  <a:lnTo>
                    <a:pt x="1077811" y="950964"/>
                  </a:lnTo>
                  <a:lnTo>
                    <a:pt x="1107082" y="916283"/>
                  </a:lnTo>
                  <a:lnTo>
                    <a:pt x="1133500" y="879512"/>
                  </a:lnTo>
                  <a:lnTo>
                    <a:pt x="1156908" y="840801"/>
                  </a:lnTo>
                  <a:lnTo>
                    <a:pt x="1177147" y="800296"/>
                  </a:lnTo>
                  <a:lnTo>
                    <a:pt x="1194060" y="758147"/>
                  </a:lnTo>
                  <a:lnTo>
                    <a:pt x="1207489" y="714502"/>
                  </a:lnTo>
                  <a:lnTo>
                    <a:pt x="1217276" y="669508"/>
                  </a:lnTo>
                  <a:lnTo>
                    <a:pt x="1223264" y="623316"/>
                  </a:lnTo>
                  <a:lnTo>
                    <a:pt x="1225295" y="576072"/>
                  </a:lnTo>
                  <a:lnTo>
                    <a:pt x="1223264" y="528827"/>
                  </a:lnTo>
                  <a:lnTo>
                    <a:pt x="1217276" y="482635"/>
                  </a:lnTo>
                  <a:lnTo>
                    <a:pt x="1207489" y="437641"/>
                  </a:lnTo>
                  <a:lnTo>
                    <a:pt x="1194060" y="393996"/>
                  </a:lnTo>
                  <a:lnTo>
                    <a:pt x="1177147" y="351847"/>
                  </a:lnTo>
                  <a:lnTo>
                    <a:pt x="1156908" y="311342"/>
                  </a:lnTo>
                  <a:lnTo>
                    <a:pt x="1133500" y="272631"/>
                  </a:lnTo>
                  <a:lnTo>
                    <a:pt x="1107082" y="235860"/>
                  </a:lnTo>
                  <a:lnTo>
                    <a:pt x="1077811" y="201179"/>
                  </a:lnTo>
                  <a:lnTo>
                    <a:pt x="1045845" y="168735"/>
                  </a:lnTo>
                  <a:lnTo>
                    <a:pt x="1011341" y="138677"/>
                  </a:lnTo>
                  <a:lnTo>
                    <a:pt x="974457" y="111154"/>
                  </a:lnTo>
                  <a:lnTo>
                    <a:pt x="935352" y="86313"/>
                  </a:lnTo>
                  <a:lnTo>
                    <a:pt x="894182" y="64304"/>
                  </a:lnTo>
                  <a:lnTo>
                    <a:pt x="851106" y="45273"/>
                  </a:lnTo>
                  <a:lnTo>
                    <a:pt x="806281" y="29370"/>
                  </a:lnTo>
                  <a:lnTo>
                    <a:pt x="759865" y="16743"/>
                  </a:lnTo>
                  <a:lnTo>
                    <a:pt x="712015" y="7540"/>
                  </a:lnTo>
                  <a:lnTo>
                    <a:pt x="662890" y="1909"/>
                  </a:lnTo>
                  <a:lnTo>
                    <a:pt x="612647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9519" y="3502152"/>
              <a:ext cx="1225550" cy="1152525"/>
            </a:xfrm>
            <a:custGeom>
              <a:avLst/>
              <a:gdLst/>
              <a:ahLst/>
              <a:cxnLst/>
              <a:rect l="l" t="t" r="r" b="b"/>
              <a:pathLst>
                <a:path w="1225550" h="1152525">
                  <a:moveTo>
                    <a:pt x="0" y="576072"/>
                  </a:moveTo>
                  <a:lnTo>
                    <a:pt x="2031" y="528827"/>
                  </a:lnTo>
                  <a:lnTo>
                    <a:pt x="8019" y="482635"/>
                  </a:lnTo>
                  <a:lnTo>
                    <a:pt x="17806" y="437641"/>
                  </a:lnTo>
                  <a:lnTo>
                    <a:pt x="31235" y="393996"/>
                  </a:lnTo>
                  <a:lnTo>
                    <a:pt x="48148" y="351847"/>
                  </a:lnTo>
                  <a:lnTo>
                    <a:pt x="68387" y="311342"/>
                  </a:lnTo>
                  <a:lnTo>
                    <a:pt x="91795" y="272631"/>
                  </a:lnTo>
                  <a:lnTo>
                    <a:pt x="118213" y="235860"/>
                  </a:lnTo>
                  <a:lnTo>
                    <a:pt x="147484" y="201179"/>
                  </a:lnTo>
                  <a:lnTo>
                    <a:pt x="179450" y="168735"/>
                  </a:lnTo>
                  <a:lnTo>
                    <a:pt x="213954" y="138677"/>
                  </a:lnTo>
                  <a:lnTo>
                    <a:pt x="250838" y="111154"/>
                  </a:lnTo>
                  <a:lnTo>
                    <a:pt x="289943" y="86313"/>
                  </a:lnTo>
                  <a:lnTo>
                    <a:pt x="331113" y="64304"/>
                  </a:lnTo>
                  <a:lnTo>
                    <a:pt x="374189" y="45273"/>
                  </a:lnTo>
                  <a:lnTo>
                    <a:pt x="419014" y="29370"/>
                  </a:lnTo>
                  <a:lnTo>
                    <a:pt x="465430" y="16743"/>
                  </a:lnTo>
                  <a:lnTo>
                    <a:pt x="513280" y="7540"/>
                  </a:lnTo>
                  <a:lnTo>
                    <a:pt x="562405" y="1909"/>
                  </a:lnTo>
                  <a:lnTo>
                    <a:pt x="612647" y="0"/>
                  </a:lnTo>
                  <a:lnTo>
                    <a:pt x="662890" y="1909"/>
                  </a:lnTo>
                  <a:lnTo>
                    <a:pt x="712015" y="7540"/>
                  </a:lnTo>
                  <a:lnTo>
                    <a:pt x="759865" y="16743"/>
                  </a:lnTo>
                  <a:lnTo>
                    <a:pt x="806281" y="29370"/>
                  </a:lnTo>
                  <a:lnTo>
                    <a:pt x="851106" y="45273"/>
                  </a:lnTo>
                  <a:lnTo>
                    <a:pt x="894182" y="64304"/>
                  </a:lnTo>
                  <a:lnTo>
                    <a:pt x="935352" y="86313"/>
                  </a:lnTo>
                  <a:lnTo>
                    <a:pt x="974457" y="111154"/>
                  </a:lnTo>
                  <a:lnTo>
                    <a:pt x="1011341" y="138677"/>
                  </a:lnTo>
                  <a:lnTo>
                    <a:pt x="1045845" y="168735"/>
                  </a:lnTo>
                  <a:lnTo>
                    <a:pt x="1077811" y="201179"/>
                  </a:lnTo>
                  <a:lnTo>
                    <a:pt x="1107082" y="235860"/>
                  </a:lnTo>
                  <a:lnTo>
                    <a:pt x="1133500" y="272631"/>
                  </a:lnTo>
                  <a:lnTo>
                    <a:pt x="1156908" y="311342"/>
                  </a:lnTo>
                  <a:lnTo>
                    <a:pt x="1177147" y="351847"/>
                  </a:lnTo>
                  <a:lnTo>
                    <a:pt x="1194060" y="393996"/>
                  </a:lnTo>
                  <a:lnTo>
                    <a:pt x="1207489" y="437641"/>
                  </a:lnTo>
                  <a:lnTo>
                    <a:pt x="1217276" y="482635"/>
                  </a:lnTo>
                  <a:lnTo>
                    <a:pt x="1223264" y="528827"/>
                  </a:lnTo>
                  <a:lnTo>
                    <a:pt x="1225295" y="576072"/>
                  </a:lnTo>
                  <a:lnTo>
                    <a:pt x="1223264" y="623316"/>
                  </a:lnTo>
                  <a:lnTo>
                    <a:pt x="1217276" y="669508"/>
                  </a:lnTo>
                  <a:lnTo>
                    <a:pt x="1207489" y="714502"/>
                  </a:lnTo>
                  <a:lnTo>
                    <a:pt x="1194060" y="758147"/>
                  </a:lnTo>
                  <a:lnTo>
                    <a:pt x="1177147" y="800296"/>
                  </a:lnTo>
                  <a:lnTo>
                    <a:pt x="1156908" y="840801"/>
                  </a:lnTo>
                  <a:lnTo>
                    <a:pt x="1133500" y="879512"/>
                  </a:lnTo>
                  <a:lnTo>
                    <a:pt x="1107082" y="916283"/>
                  </a:lnTo>
                  <a:lnTo>
                    <a:pt x="1077811" y="950964"/>
                  </a:lnTo>
                  <a:lnTo>
                    <a:pt x="1045844" y="983408"/>
                  </a:lnTo>
                  <a:lnTo>
                    <a:pt x="1011341" y="1013466"/>
                  </a:lnTo>
                  <a:lnTo>
                    <a:pt x="974457" y="1040989"/>
                  </a:lnTo>
                  <a:lnTo>
                    <a:pt x="935352" y="1065830"/>
                  </a:lnTo>
                  <a:lnTo>
                    <a:pt x="894182" y="1087839"/>
                  </a:lnTo>
                  <a:lnTo>
                    <a:pt x="851106" y="1106870"/>
                  </a:lnTo>
                  <a:lnTo>
                    <a:pt x="806281" y="1122773"/>
                  </a:lnTo>
                  <a:lnTo>
                    <a:pt x="759865" y="1135400"/>
                  </a:lnTo>
                  <a:lnTo>
                    <a:pt x="712015" y="1144603"/>
                  </a:lnTo>
                  <a:lnTo>
                    <a:pt x="662890" y="1150234"/>
                  </a:lnTo>
                  <a:lnTo>
                    <a:pt x="612647" y="1152144"/>
                  </a:lnTo>
                  <a:lnTo>
                    <a:pt x="562405" y="1150234"/>
                  </a:lnTo>
                  <a:lnTo>
                    <a:pt x="513280" y="1144603"/>
                  </a:lnTo>
                  <a:lnTo>
                    <a:pt x="465430" y="1135400"/>
                  </a:lnTo>
                  <a:lnTo>
                    <a:pt x="419014" y="1122773"/>
                  </a:lnTo>
                  <a:lnTo>
                    <a:pt x="374189" y="1106870"/>
                  </a:lnTo>
                  <a:lnTo>
                    <a:pt x="331113" y="1087839"/>
                  </a:lnTo>
                  <a:lnTo>
                    <a:pt x="289943" y="1065830"/>
                  </a:lnTo>
                  <a:lnTo>
                    <a:pt x="250838" y="1040989"/>
                  </a:lnTo>
                  <a:lnTo>
                    <a:pt x="213954" y="1013466"/>
                  </a:lnTo>
                  <a:lnTo>
                    <a:pt x="179450" y="983408"/>
                  </a:lnTo>
                  <a:lnTo>
                    <a:pt x="147484" y="950964"/>
                  </a:lnTo>
                  <a:lnTo>
                    <a:pt x="118213" y="916283"/>
                  </a:lnTo>
                  <a:lnTo>
                    <a:pt x="91795" y="879512"/>
                  </a:lnTo>
                  <a:lnTo>
                    <a:pt x="68387" y="840801"/>
                  </a:lnTo>
                  <a:lnTo>
                    <a:pt x="48148" y="800296"/>
                  </a:lnTo>
                  <a:lnTo>
                    <a:pt x="31235" y="758147"/>
                  </a:lnTo>
                  <a:lnTo>
                    <a:pt x="17806" y="714502"/>
                  </a:lnTo>
                  <a:lnTo>
                    <a:pt x="8019" y="669508"/>
                  </a:lnTo>
                  <a:lnTo>
                    <a:pt x="2031" y="623316"/>
                  </a:lnTo>
                  <a:lnTo>
                    <a:pt x="0" y="57607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6367" y="3749052"/>
              <a:ext cx="424421" cy="4609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2671" y="3749052"/>
              <a:ext cx="354329" cy="4609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8871" y="3749052"/>
              <a:ext cx="1165098" cy="46099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8767" y="4041660"/>
              <a:ext cx="1085850" cy="46099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26002" y="3750761"/>
            <a:ext cx="1133475" cy="6108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600" b="1" dirty="0">
                <a:solidFill>
                  <a:srgbClr val="FF3300"/>
                </a:solidFill>
                <a:latin typeface="Georgia"/>
                <a:cs typeface="Georgia"/>
              </a:rPr>
              <a:t>E-learning</a:t>
            </a:r>
            <a:endParaRPr sz="1600">
              <a:latin typeface="Georgia"/>
              <a:cs typeface="Georgia"/>
            </a:endParaRPr>
          </a:p>
          <a:p>
            <a:pPr marR="39370" algn="ctr">
              <a:lnSpc>
                <a:spcPct val="100000"/>
              </a:lnSpc>
              <a:spcBef>
                <a:spcPts val="380"/>
              </a:spcBef>
            </a:pPr>
            <a:r>
              <a:rPr sz="1600" b="1" dirty="0">
                <a:solidFill>
                  <a:srgbClr val="FF3300"/>
                </a:solidFill>
                <a:latin typeface="Georgia"/>
                <a:cs typeface="Georgia"/>
              </a:rPr>
              <a:t>System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6991" y="4556772"/>
            <a:ext cx="3125470" cy="1756410"/>
            <a:chOff x="316991" y="4556772"/>
            <a:chExt cx="3125470" cy="175641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991" y="4556772"/>
              <a:ext cx="3124961" cy="175641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615" y="4931676"/>
              <a:ext cx="390906" cy="4792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103" y="4910327"/>
              <a:ext cx="2673858" cy="51282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287" y="5330951"/>
              <a:ext cx="268973" cy="3268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295" y="5318759"/>
              <a:ext cx="1789938" cy="3482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287" y="5605271"/>
              <a:ext cx="268973" cy="3268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3295" y="5593079"/>
              <a:ext cx="1390650" cy="3482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2872" y="5593079"/>
              <a:ext cx="802386" cy="3482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0759" y="5593079"/>
              <a:ext cx="924306" cy="3482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287" y="5879591"/>
              <a:ext cx="268973" cy="32689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3295" y="5867399"/>
              <a:ext cx="2503170" cy="34824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79856" y="4969002"/>
            <a:ext cx="2614930" cy="114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b="1" spc="-5" dirty="0">
                <a:solidFill>
                  <a:srgbClr val="FF3300"/>
                </a:solidFill>
                <a:latin typeface="Georgia"/>
                <a:cs typeface="Georgia"/>
              </a:rPr>
              <a:t>Learner</a:t>
            </a:r>
            <a:r>
              <a:rPr sz="1800" b="1" spc="-10" dirty="0">
                <a:solidFill>
                  <a:srgbClr val="FF33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FF3300"/>
                </a:solidFill>
                <a:latin typeface="Georgia"/>
                <a:cs typeface="Georgia"/>
              </a:rPr>
              <a:t>or</a:t>
            </a:r>
            <a:r>
              <a:rPr sz="1800" b="1" spc="-10" dirty="0">
                <a:solidFill>
                  <a:srgbClr val="FF3300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Georgia"/>
                <a:cs typeface="Georgia"/>
              </a:rPr>
              <a:t>student</a:t>
            </a:r>
            <a:r>
              <a:rPr sz="1800" b="1" spc="-50" dirty="0">
                <a:solidFill>
                  <a:srgbClr val="FF3300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FF3300"/>
                </a:solidFill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82550" indent="-70485">
              <a:lnSpc>
                <a:spcPct val="100000"/>
              </a:lnSpc>
              <a:spcBef>
                <a:spcPts val="885"/>
              </a:spcBef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Access</a:t>
            </a:r>
            <a:r>
              <a:rPr sz="1200" b="1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200" b="1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resource</a:t>
            </a:r>
            <a:endParaRPr sz="1200">
              <a:latin typeface="Georgia"/>
              <a:cs typeface="Georgia"/>
            </a:endParaRPr>
          </a:p>
          <a:p>
            <a:pPr marL="83185" indent="-71120">
              <a:lnSpc>
                <a:spcPct val="100000"/>
              </a:lnSpc>
              <a:spcBef>
                <a:spcPts val="720"/>
              </a:spcBef>
              <a:buSzPct val="91666"/>
              <a:buFont typeface="Wingdings"/>
              <a:buChar char=""/>
              <a:tabLst>
                <a:tab pos="83820" algn="l"/>
              </a:tabLst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Participate</a:t>
            </a:r>
            <a:r>
              <a:rPr sz="1200" b="1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r>
              <a:rPr sz="1200" b="1" spc="2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moodle</a:t>
            </a:r>
            <a:r>
              <a:rPr sz="1200" b="1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activities</a:t>
            </a:r>
            <a:endParaRPr sz="1200">
              <a:latin typeface="Georgia"/>
              <a:cs typeface="Georgia"/>
            </a:endParaRPr>
          </a:p>
          <a:p>
            <a:pPr marL="82550" indent="-70485">
              <a:lnSpc>
                <a:spcPct val="100000"/>
              </a:lnSpc>
              <a:spcBef>
                <a:spcPts val="725"/>
              </a:spcBef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plo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200" b="1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sc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ssi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r>
              <a:rPr sz="1200" b="1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orum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28488" y="4700015"/>
            <a:ext cx="3110230" cy="1543050"/>
            <a:chOff x="5428488" y="4700015"/>
            <a:chExt cx="3110230" cy="154305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28488" y="4700015"/>
              <a:ext cx="3109721" cy="15430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58968" y="4770107"/>
              <a:ext cx="390906" cy="4762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53456" y="4745735"/>
              <a:ext cx="1344929" cy="5128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01640" y="5056631"/>
              <a:ext cx="268973" cy="32689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65648" y="5044427"/>
              <a:ext cx="2847594" cy="34824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01640" y="5239511"/>
              <a:ext cx="268973" cy="3268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65648" y="5227307"/>
              <a:ext cx="2439161" cy="3482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01640" y="5422391"/>
              <a:ext cx="268973" cy="3268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65648" y="5410199"/>
              <a:ext cx="2969513" cy="34824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95544" y="5593079"/>
              <a:ext cx="2055113" cy="34824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01640" y="5788151"/>
              <a:ext cx="268973" cy="3268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65648" y="5775959"/>
              <a:ext cx="1747266" cy="348246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5583428" y="4805298"/>
            <a:ext cx="282765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 indent="-10541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b="1" spc="-5" dirty="0">
                <a:solidFill>
                  <a:srgbClr val="FF3300"/>
                </a:solidFill>
                <a:latin typeface="Georgia"/>
                <a:cs typeface="Georgia"/>
              </a:rPr>
              <a:t>Teacher:</a:t>
            </a:r>
            <a:endParaRPr sz="1800">
              <a:latin typeface="Georgia"/>
              <a:cs typeface="Georgia"/>
            </a:endParaRPr>
          </a:p>
          <a:p>
            <a:pPr marL="82550" indent="-70485">
              <a:lnSpc>
                <a:spcPct val="100000"/>
              </a:lnSpc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te</a:t>
            </a:r>
            <a:r>
              <a:rPr sz="1200" b="1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n 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 a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00" b="1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1200" b="1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s  </a:t>
            </a:r>
            <a:r>
              <a:rPr sz="1200" b="1" spc="-10" dirty="0">
                <a:solidFill>
                  <a:srgbClr val="FFFFFF"/>
                </a:solidFill>
                <a:latin typeface="Georgia"/>
                <a:cs typeface="Georgia"/>
              </a:rPr>
              <a:t>q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ui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1200" b="1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endParaRPr sz="1200">
              <a:latin typeface="Georgia"/>
              <a:cs typeface="Georgia"/>
            </a:endParaRPr>
          </a:p>
          <a:p>
            <a:pPr marL="82550" indent="-70485">
              <a:lnSpc>
                <a:spcPct val="100000"/>
              </a:lnSpc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ss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ig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en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200" b="1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fo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m  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200" b="1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tc</a:t>
            </a:r>
            <a:endParaRPr sz="1200">
              <a:latin typeface="Georgia"/>
              <a:cs typeface="Georgia"/>
            </a:endParaRPr>
          </a:p>
          <a:p>
            <a:pPr marL="83185" indent="-71120">
              <a:lnSpc>
                <a:spcPct val="100000"/>
              </a:lnSpc>
              <a:buSzPct val="91666"/>
              <a:buFont typeface="Wingdings"/>
              <a:buChar char=""/>
              <a:tabLst>
                <a:tab pos="83820" algn="l"/>
              </a:tabLst>
            </a:pP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Add</a:t>
            </a:r>
            <a:r>
              <a:rPr sz="1200" b="1" spc="3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resources</a:t>
            </a:r>
            <a:r>
              <a:rPr sz="1200" b="1" spc="2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sz="1200" b="1" spc="2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student</a:t>
            </a:r>
            <a:r>
              <a:rPr sz="1200" b="1" spc="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such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As</a:t>
            </a:r>
            <a:r>
              <a:rPr sz="1200" b="1" spc="2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book</a:t>
            </a:r>
            <a:r>
              <a:rPr sz="1200" b="1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200" b="1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videos</a:t>
            </a:r>
            <a:r>
              <a:rPr sz="1200" b="1" spc="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etc</a:t>
            </a:r>
            <a:endParaRPr sz="1200">
              <a:latin typeface="Georgia"/>
              <a:cs typeface="Georgia"/>
            </a:endParaRPr>
          </a:p>
          <a:p>
            <a:pPr marL="82550" indent="-70485">
              <a:lnSpc>
                <a:spcPct val="100000"/>
              </a:lnSpc>
              <a:buSzPct val="91666"/>
              <a:buFont typeface="Wingdings"/>
              <a:buChar char=""/>
              <a:tabLst>
                <a:tab pos="83185" algn="l"/>
              </a:tabLst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Grouping</a:t>
            </a:r>
            <a:r>
              <a:rPr sz="1200" b="1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students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907792" y="1316736"/>
            <a:ext cx="3488054" cy="1546225"/>
            <a:chOff x="2907792" y="1316736"/>
            <a:chExt cx="3488054" cy="1546225"/>
          </a:xfrm>
        </p:grpSpPr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07792" y="1316736"/>
              <a:ext cx="3487674" cy="154609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29128" y="1362468"/>
              <a:ext cx="2009394" cy="51586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29912" y="1362468"/>
              <a:ext cx="393966" cy="51586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80944" y="1673352"/>
              <a:ext cx="253745" cy="32689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29712" y="1661147"/>
              <a:ext cx="1335786" cy="34824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80944" y="1856231"/>
              <a:ext cx="253745" cy="32689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29712" y="1844027"/>
              <a:ext cx="762762" cy="34824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81400" y="1844027"/>
              <a:ext cx="1783842" cy="34824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80944" y="2039112"/>
              <a:ext cx="253745" cy="32689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29712" y="2026907"/>
              <a:ext cx="1939289" cy="34824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57927" y="2026907"/>
              <a:ext cx="268973" cy="34824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815840" y="2026907"/>
              <a:ext cx="1408938" cy="34824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80944" y="2221991"/>
              <a:ext cx="253745" cy="32689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29712" y="2209787"/>
              <a:ext cx="2055114" cy="34824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80944" y="2404872"/>
              <a:ext cx="253745" cy="32689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029712" y="2392667"/>
              <a:ext cx="3039617" cy="348246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3062477" y="1421129"/>
            <a:ext cx="2990215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3300"/>
                </a:solidFill>
                <a:latin typeface="Georgia"/>
                <a:cs typeface="Georgia"/>
              </a:rPr>
              <a:t>Administrator:</a:t>
            </a:r>
            <a:endParaRPr sz="1800">
              <a:latin typeface="Georgia"/>
              <a:cs typeface="Georgia"/>
            </a:endParaRPr>
          </a:p>
          <a:p>
            <a:pPr marL="67310" indent="-55244">
              <a:lnSpc>
                <a:spcPct val="100000"/>
              </a:lnSpc>
              <a:buSzPct val="91666"/>
              <a:buFont typeface="Arial MT"/>
              <a:buChar char="•"/>
              <a:tabLst>
                <a:tab pos="67945" algn="l"/>
              </a:tabLst>
            </a:pP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Install</a:t>
            </a:r>
            <a:r>
              <a:rPr sz="1200" b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200" b="1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app</a:t>
            </a:r>
            <a:endParaRPr sz="1200">
              <a:latin typeface="Georgia"/>
              <a:cs typeface="Georgia"/>
            </a:endParaRPr>
          </a:p>
          <a:p>
            <a:pPr marL="67310" indent="-55244">
              <a:lnSpc>
                <a:spcPct val="100000"/>
              </a:lnSpc>
              <a:buSzPct val="91666"/>
              <a:buFont typeface="Arial MT"/>
              <a:buChar char="•"/>
              <a:tabLst>
                <a:tab pos="67945" algn="l"/>
              </a:tabLst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Create</a:t>
            </a:r>
            <a:r>
              <a:rPr sz="1200" b="1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course</a:t>
            </a:r>
            <a:r>
              <a:rPr sz="1200" b="1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200" b="1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category</a:t>
            </a:r>
            <a:endParaRPr sz="1200">
              <a:latin typeface="Georgia"/>
              <a:cs typeface="Georgia"/>
            </a:endParaRPr>
          </a:p>
          <a:p>
            <a:pPr marL="67310" indent="-55244">
              <a:lnSpc>
                <a:spcPct val="100000"/>
              </a:lnSpc>
              <a:buSzPct val="91666"/>
              <a:buFont typeface="Arial MT"/>
              <a:buChar char="•"/>
              <a:tabLst>
                <a:tab pos="67945" algn="l"/>
              </a:tabLst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00" b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d </a:t>
            </a:r>
            <a:r>
              <a:rPr sz="12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ro</a:t>
            </a:r>
            <a:r>
              <a:rPr sz="1200" b="1" spc="-1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l </a:t>
            </a:r>
            <a:r>
              <a:rPr sz="1200" b="1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1200" b="1" spc="-1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ar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200" b="1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se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rs</a:t>
            </a:r>
            <a:endParaRPr sz="1200">
              <a:latin typeface="Georgia"/>
              <a:cs typeface="Georgia"/>
            </a:endParaRPr>
          </a:p>
          <a:p>
            <a:pPr marL="67310" indent="-55244">
              <a:lnSpc>
                <a:spcPct val="100000"/>
              </a:lnSpc>
              <a:buSzPct val="91666"/>
              <a:buFont typeface="Arial MT"/>
              <a:buChar char="•"/>
              <a:tabLst>
                <a:tab pos="67945" algn="l"/>
              </a:tabLst>
            </a:pP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Ad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is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tr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00" b="1" spc="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200" b="1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he</a:t>
            </a:r>
            <a:r>
              <a:rPr sz="1200" b="1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Georgia"/>
                <a:cs typeface="Georgia"/>
              </a:rPr>
              <a:t>si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te</a:t>
            </a:r>
            <a:endParaRPr sz="1200">
              <a:latin typeface="Georgia"/>
              <a:cs typeface="Georgia"/>
            </a:endParaRPr>
          </a:p>
          <a:p>
            <a:pPr marL="67310" indent="-55244">
              <a:lnSpc>
                <a:spcPct val="100000"/>
              </a:lnSpc>
              <a:buSzPct val="91666"/>
              <a:buFont typeface="Arial MT"/>
              <a:buChar char="•"/>
              <a:tabLst>
                <a:tab pos="67945" algn="l"/>
              </a:tabLst>
            </a:pP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Customizing</a:t>
            </a:r>
            <a:r>
              <a:rPr sz="1200" b="1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12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home</a:t>
            </a:r>
            <a:r>
              <a:rPr sz="1200" b="1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page</a:t>
            </a:r>
            <a:r>
              <a:rPr sz="1200" b="1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content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79831" y="115823"/>
            <a:ext cx="5180330" cy="4754245"/>
            <a:chOff x="179831" y="115823"/>
            <a:chExt cx="5180330" cy="4754245"/>
          </a:xfrm>
        </p:grpSpPr>
        <p:sp>
          <p:nvSpPr>
            <p:cNvPr id="57" name="object 57"/>
            <p:cNvSpPr/>
            <p:nvPr/>
          </p:nvSpPr>
          <p:spPr>
            <a:xfrm>
              <a:off x="4212335" y="2926079"/>
              <a:ext cx="304800" cy="502920"/>
            </a:xfrm>
            <a:custGeom>
              <a:avLst/>
              <a:gdLst/>
              <a:ahLst/>
              <a:cxnLst/>
              <a:rect l="l" t="t" r="r" b="b"/>
              <a:pathLst>
                <a:path w="304800" h="502920">
                  <a:moveTo>
                    <a:pt x="152400" y="0"/>
                  </a:moveTo>
                  <a:lnTo>
                    <a:pt x="0" y="133350"/>
                  </a:lnTo>
                  <a:lnTo>
                    <a:pt x="76200" y="133350"/>
                  </a:lnTo>
                  <a:lnTo>
                    <a:pt x="76200" y="502920"/>
                  </a:lnTo>
                  <a:lnTo>
                    <a:pt x="228600" y="502920"/>
                  </a:lnTo>
                  <a:lnTo>
                    <a:pt x="228600" y="133350"/>
                  </a:lnTo>
                  <a:lnTo>
                    <a:pt x="304800" y="13335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12335" y="2926079"/>
              <a:ext cx="304800" cy="502920"/>
            </a:xfrm>
            <a:custGeom>
              <a:avLst/>
              <a:gdLst/>
              <a:ahLst/>
              <a:cxnLst/>
              <a:rect l="l" t="t" r="r" b="b"/>
              <a:pathLst>
                <a:path w="304800" h="502920">
                  <a:moveTo>
                    <a:pt x="228600" y="502920"/>
                  </a:moveTo>
                  <a:lnTo>
                    <a:pt x="228600" y="133350"/>
                  </a:lnTo>
                  <a:lnTo>
                    <a:pt x="304800" y="133350"/>
                  </a:lnTo>
                  <a:lnTo>
                    <a:pt x="152400" y="0"/>
                  </a:lnTo>
                  <a:lnTo>
                    <a:pt x="0" y="133350"/>
                  </a:lnTo>
                  <a:lnTo>
                    <a:pt x="76200" y="133350"/>
                  </a:lnTo>
                  <a:lnTo>
                    <a:pt x="76200" y="502920"/>
                  </a:lnTo>
                  <a:lnTo>
                    <a:pt x="228600" y="50292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556253" y="4520310"/>
              <a:ext cx="342265" cy="343535"/>
            </a:xfrm>
            <a:custGeom>
              <a:avLst/>
              <a:gdLst/>
              <a:ahLst/>
              <a:cxnLst/>
              <a:rect l="l" t="t" r="r" b="b"/>
              <a:pathLst>
                <a:path w="342264" h="343535">
                  <a:moveTo>
                    <a:pt x="232410" y="0"/>
                  </a:moveTo>
                  <a:lnTo>
                    <a:pt x="54991" y="184531"/>
                  </a:lnTo>
                  <a:lnTo>
                    <a:pt x="0" y="131699"/>
                  </a:lnTo>
                  <a:lnTo>
                    <a:pt x="17399" y="333375"/>
                  </a:lnTo>
                  <a:lnTo>
                    <a:pt x="219710" y="343026"/>
                  </a:lnTo>
                  <a:lnTo>
                    <a:pt x="164719" y="290194"/>
                  </a:lnTo>
                  <a:lnTo>
                    <a:pt x="342265" y="105663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56253" y="4520310"/>
              <a:ext cx="342265" cy="343535"/>
            </a:xfrm>
            <a:custGeom>
              <a:avLst/>
              <a:gdLst/>
              <a:ahLst/>
              <a:cxnLst/>
              <a:rect l="l" t="t" r="r" b="b"/>
              <a:pathLst>
                <a:path w="342264" h="343535">
                  <a:moveTo>
                    <a:pt x="232410" y="0"/>
                  </a:moveTo>
                  <a:lnTo>
                    <a:pt x="54991" y="184531"/>
                  </a:lnTo>
                  <a:lnTo>
                    <a:pt x="0" y="131699"/>
                  </a:lnTo>
                  <a:lnTo>
                    <a:pt x="17399" y="333375"/>
                  </a:lnTo>
                  <a:lnTo>
                    <a:pt x="219710" y="343026"/>
                  </a:lnTo>
                  <a:lnTo>
                    <a:pt x="164719" y="290194"/>
                  </a:lnTo>
                  <a:lnTo>
                    <a:pt x="342265" y="105663"/>
                  </a:lnTo>
                  <a:lnTo>
                    <a:pt x="23241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72887" y="4552950"/>
              <a:ext cx="280670" cy="285115"/>
            </a:xfrm>
            <a:custGeom>
              <a:avLst/>
              <a:gdLst/>
              <a:ahLst/>
              <a:cxnLst/>
              <a:rect l="l" t="t" r="r" b="b"/>
              <a:pathLst>
                <a:path w="280670" h="285114">
                  <a:moveTo>
                    <a:pt x="99313" y="0"/>
                  </a:moveTo>
                  <a:lnTo>
                    <a:pt x="0" y="115697"/>
                  </a:lnTo>
                  <a:lnTo>
                    <a:pt x="129921" y="227330"/>
                  </a:lnTo>
                  <a:lnTo>
                    <a:pt x="80263" y="285114"/>
                  </a:lnTo>
                  <a:lnTo>
                    <a:pt x="280670" y="256412"/>
                  </a:lnTo>
                  <a:lnTo>
                    <a:pt x="279019" y="53975"/>
                  </a:lnTo>
                  <a:lnTo>
                    <a:pt x="229362" y="111760"/>
                  </a:lnTo>
                  <a:lnTo>
                    <a:pt x="99313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072887" y="4552950"/>
              <a:ext cx="280670" cy="285115"/>
            </a:xfrm>
            <a:custGeom>
              <a:avLst/>
              <a:gdLst/>
              <a:ahLst/>
              <a:cxnLst/>
              <a:rect l="l" t="t" r="r" b="b"/>
              <a:pathLst>
                <a:path w="280670" h="285114">
                  <a:moveTo>
                    <a:pt x="0" y="115697"/>
                  </a:moveTo>
                  <a:lnTo>
                    <a:pt x="129921" y="227330"/>
                  </a:lnTo>
                  <a:lnTo>
                    <a:pt x="80263" y="285114"/>
                  </a:lnTo>
                  <a:lnTo>
                    <a:pt x="280670" y="256412"/>
                  </a:lnTo>
                  <a:lnTo>
                    <a:pt x="279019" y="53975"/>
                  </a:lnTo>
                  <a:lnTo>
                    <a:pt x="229362" y="111760"/>
                  </a:lnTo>
                  <a:lnTo>
                    <a:pt x="99313" y="0"/>
                  </a:lnTo>
                  <a:lnTo>
                    <a:pt x="0" y="1156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9831" y="115823"/>
              <a:ext cx="935736" cy="11521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4864" y="459689"/>
            <a:ext cx="3951604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/>
                <a:cs typeface="Times New Roman"/>
              </a:rPr>
              <a:t>Courses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in</a:t>
            </a:r>
            <a:r>
              <a:rPr sz="3000" b="1" spc="-10" dirty="0">
                <a:latin typeface="Times New Roman"/>
                <a:cs typeface="Times New Roman"/>
              </a:rPr>
              <a:t> moodle</a:t>
            </a:r>
            <a:r>
              <a:rPr sz="3000" b="1" spc="-5" dirty="0">
                <a:latin typeface="Times New Roman"/>
                <a:cs typeface="Times New Roman"/>
              </a:rPr>
              <a:t> LMS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722196"/>
            <a:ext cx="8079105" cy="30740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15"/>
              </a:spcBef>
              <a:buClr>
                <a:srgbClr val="0E6EC5"/>
              </a:buClr>
              <a:buSzPct val="85185"/>
              <a:buFont typeface="Wingdings"/>
              <a:buChar char="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Courses are the spaces </a:t>
            </a:r>
            <a:r>
              <a:rPr sz="2700" spc="5" dirty="0">
                <a:latin typeface="Georgia"/>
                <a:cs typeface="Georgia"/>
              </a:rPr>
              <a:t>on </a:t>
            </a:r>
            <a:r>
              <a:rPr sz="2700" spc="-5" dirty="0">
                <a:latin typeface="Georgia"/>
                <a:cs typeface="Georgia"/>
              </a:rPr>
              <a:t>Moodle where teachers </a:t>
            </a:r>
            <a:r>
              <a:rPr sz="270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add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learning</a:t>
            </a:r>
            <a:r>
              <a:rPr sz="2700" dirty="0">
                <a:latin typeface="Georgia"/>
                <a:cs typeface="Georgia"/>
              </a:rPr>
              <a:t> materials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activities</a:t>
            </a:r>
            <a:r>
              <a:rPr sz="2700" dirty="0">
                <a:latin typeface="Georgia"/>
                <a:cs typeface="Georgia"/>
              </a:rPr>
              <a:t> for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their </a:t>
            </a:r>
            <a:r>
              <a:rPr sz="2700" spc="5" dirty="0">
                <a:latin typeface="Georgia"/>
                <a:cs typeface="Georgia"/>
              </a:rPr>
              <a:t> students.</a:t>
            </a:r>
            <a:endParaRPr sz="2700">
              <a:latin typeface="Georgia"/>
              <a:cs typeface="Georgia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Wingdings"/>
              <a:buChar char="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Courses </a:t>
            </a:r>
            <a:r>
              <a:rPr sz="2700" dirty="0">
                <a:latin typeface="Georgia"/>
                <a:cs typeface="Georgia"/>
              </a:rPr>
              <a:t>may be </a:t>
            </a:r>
            <a:r>
              <a:rPr sz="2700" spc="-5" dirty="0">
                <a:latin typeface="Georgia"/>
                <a:cs typeface="Georgia"/>
              </a:rPr>
              <a:t>created </a:t>
            </a:r>
            <a:r>
              <a:rPr sz="2700" dirty="0">
                <a:latin typeface="Georgia"/>
                <a:cs typeface="Georgia"/>
              </a:rPr>
              <a:t>by </a:t>
            </a: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Admins</a:t>
            </a:r>
            <a:r>
              <a:rPr sz="2700" spc="-5" dirty="0">
                <a:latin typeface="Georgia"/>
                <a:cs typeface="Georgia"/>
              </a:rPr>
              <a:t>, </a:t>
            </a:r>
            <a:r>
              <a:rPr sz="2700" spc="-10" dirty="0">
                <a:solidFill>
                  <a:srgbClr val="FF0000"/>
                </a:solidFill>
                <a:latin typeface="Georgia"/>
                <a:cs typeface="Georgia"/>
              </a:rPr>
              <a:t>course </a:t>
            </a: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creators </a:t>
            </a:r>
            <a:r>
              <a:rPr sz="2700" spc="-6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or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5" dirty="0">
                <a:solidFill>
                  <a:srgbClr val="FF0000"/>
                </a:solidFill>
                <a:latin typeface="Georgia"/>
                <a:cs typeface="Georgia"/>
              </a:rPr>
              <a:t>managers</a:t>
            </a:r>
            <a:r>
              <a:rPr sz="2700" spc="5" dirty="0">
                <a:latin typeface="Georgia"/>
                <a:cs typeface="Georgia"/>
              </a:rPr>
              <a:t>.</a:t>
            </a:r>
            <a:endParaRPr sz="2700">
              <a:latin typeface="Georgia"/>
              <a:cs typeface="Georgia"/>
            </a:endParaRPr>
          </a:p>
          <a:p>
            <a:pPr marL="287020" marR="7620" indent="-274320" algn="just">
              <a:lnSpc>
                <a:spcPct val="100000"/>
              </a:lnSpc>
              <a:spcBef>
                <a:spcPts val="650"/>
              </a:spcBef>
              <a:buClr>
                <a:srgbClr val="0E6EC5"/>
              </a:buClr>
              <a:buSzPct val="85185"/>
              <a:buFont typeface="Wingdings"/>
              <a:buChar char="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Teachers can then add the content </a:t>
            </a:r>
            <a:r>
              <a:rPr sz="2700" dirty="0">
                <a:latin typeface="Georgia"/>
                <a:cs typeface="Georgia"/>
              </a:rPr>
              <a:t>and </a:t>
            </a:r>
            <a:r>
              <a:rPr sz="2700" spc="-5" dirty="0">
                <a:latin typeface="Georgia"/>
                <a:cs typeface="Georgia"/>
              </a:rPr>
              <a:t>re-organise </a:t>
            </a:r>
            <a:r>
              <a:rPr sz="270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them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according</a:t>
            </a:r>
            <a:r>
              <a:rPr sz="2700" spc="-6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their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own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needs.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15823"/>
            <a:ext cx="935736" cy="1152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1040</Words>
  <Application>Microsoft Office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Arial Black</vt:lpstr>
      <vt:lpstr>Arial MT</vt:lpstr>
      <vt:lpstr>Calibri</vt:lpstr>
      <vt:lpstr>Century Gothic</vt:lpstr>
      <vt:lpstr>Georgia</vt:lpstr>
      <vt:lpstr>Segoe UI Symbol</vt:lpstr>
      <vt:lpstr>Times New Roman</vt:lpstr>
      <vt:lpstr>Trebuchet MS</vt:lpstr>
      <vt:lpstr>Verdana</vt:lpstr>
      <vt:lpstr>Wingdings</vt:lpstr>
      <vt:lpstr>Wingdings 3</vt:lpstr>
      <vt:lpstr>Office Theme</vt:lpstr>
      <vt:lpstr>Ion</vt:lpstr>
      <vt:lpstr>PowerPoint Presentation</vt:lpstr>
      <vt:lpstr>Contents</vt:lpstr>
      <vt:lpstr>What is E-Learning</vt:lpstr>
      <vt:lpstr>Advantages of E-learning</vt:lpstr>
      <vt:lpstr>Types of Learning</vt:lpstr>
      <vt:lpstr>Cont …</vt:lpstr>
      <vt:lpstr>Cont…</vt:lpstr>
      <vt:lpstr>Users of E-learning or Moodle Participants</vt:lpstr>
      <vt:lpstr>Courses in moodle LMS</vt:lpstr>
      <vt:lpstr>Course settings :elements of course</vt:lpstr>
      <vt:lpstr>What is Activities &amp; Resource</vt:lpstr>
      <vt:lpstr>Activities Cont..</vt:lpstr>
      <vt:lpstr>Cont …</vt:lpstr>
      <vt:lpstr>Resources Cont …</vt:lpstr>
      <vt:lpstr>Grouping users</vt:lpstr>
      <vt:lpstr>To Access ATTC E-learning site</vt:lpstr>
      <vt:lpstr>http://10.128.16.36</vt:lpstr>
      <vt:lpstr>Login to the system</vt:lpstr>
      <vt:lpstr>Change your password</vt:lpstr>
      <vt:lpstr>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ProDesk 600 G1</dc:creator>
  <cp:lastModifiedBy>ATTC</cp:lastModifiedBy>
  <cp:revision>10</cp:revision>
  <dcterms:created xsi:type="dcterms:W3CDTF">2023-08-20T20:45:37Z</dcterms:created>
  <dcterms:modified xsi:type="dcterms:W3CDTF">2023-10-06T11:58:38Z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2023-08-20T00:00:00Z</vt:filetime>
  </property>
</Properties>
</file>